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71" r:id="rId2"/>
    <p:sldMasterId id="2147483683" r:id="rId3"/>
    <p:sldMasterId id="2147483695" r:id="rId4"/>
    <p:sldMasterId id="2147483707" r:id="rId5"/>
  </p:sldMasterIdLst>
  <p:notesMasterIdLst>
    <p:notesMasterId r:id="rId171"/>
  </p:notesMasterIdLst>
  <p:sldIdLst>
    <p:sldId id="257" r:id="rId6"/>
    <p:sldId id="258" r:id="rId7"/>
    <p:sldId id="259" r:id="rId8"/>
    <p:sldId id="260" r:id="rId9"/>
    <p:sldId id="261" r:id="rId10"/>
    <p:sldId id="262" r:id="rId11"/>
    <p:sldId id="263" r:id="rId12"/>
    <p:sldId id="265" r:id="rId13"/>
    <p:sldId id="266" r:id="rId14"/>
    <p:sldId id="267" r:id="rId15"/>
    <p:sldId id="270" r:id="rId16"/>
    <p:sldId id="280" r:id="rId17"/>
    <p:sldId id="283" r:id="rId18"/>
    <p:sldId id="286" r:id="rId19"/>
    <p:sldId id="289" r:id="rId20"/>
    <p:sldId id="292" r:id="rId21"/>
    <p:sldId id="295" r:id="rId22"/>
    <p:sldId id="298" r:id="rId23"/>
    <p:sldId id="301" r:id="rId24"/>
    <p:sldId id="304" r:id="rId25"/>
    <p:sldId id="307" r:id="rId26"/>
    <p:sldId id="310" r:id="rId27"/>
    <p:sldId id="313" r:id="rId28"/>
    <p:sldId id="316" r:id="rId29"/>
    <p:sldId id="319" r:id="rId30"/>
    <p:sldId id="322" r:id="rId31"/>
    <p:sldId id="325" r:id="rId32"/>
    <p:sldId id="328" r:id="rId33"/>
    <p:sldId id="331" r:id="rId34"/>
    <p:sldId id="334" r:id="rId35"/>
    <p:sldId id="337" r:id="rId36"/>
    <p:sldId id="340" r:id="rId37"/>
    <p:sldId id="343" r:id="rId38"/>
    <p:sldId id="346" r:id="rId39"/>
    <p:sldId id="349" r:id="rId40"/>
    <p:sldId id="352" r:id="rId41"/>
    <p:sldId id="355" r:id="rId42"/>
    <p:sldId id="358" r:id="rId43"/>
    <p:sldId id="361" r:id="rId44"/>
    <p:sldId id="364" r:id="rId45"/>
    <p:sldId id="367" r:id="rId46"/>
    <p:sldId id="370" r:id="rId47"/>
    <p:sldId id="373" r:id="rId48"/>
    <p:sldId id="376" r:id="rId49"/>
    <p:sldId id="379" r:id="rId50"/>
    <p:sldId id="382" r:id="rId51"/>
    <p:sldId id="385" r:id="rId52"/>
    <p:sldId id="388" r:id="rId53"/>
    <p:sldId id="391" r:id="rId54"/>
    <p:sldId id="394" r:id="rId55"/>
    <p:sldId id="397" r:id="rId56"/>
    <p:sldId id="400" r:id="rId57"/>
    <p:sldId id="403" r:id="rId58"/>
    <p:sldId id="406" r:id="rId59"/>
    <p:sldId id="409" r:id="rId60"/>
    <p:sldId id="410" r:id="rId61"/>
    <p:sldId id="411" r:id="rId62"/>
    <p:sldId id="412" r:id="rId63"/>
    <p:sldId id="413" r:id="rId64"/>
    <p:sldId id="414" r:id="rId65"/>
    <p:sldId id="415" r:id="rId66"/>
    <p:sldId id="416" r:id="rId67"/>
    <p:sldId id="417" r:id="rId68"/>
    <p:sldId id="418" r:id="rId69"/>
    <p:sldId id="419" r:id="rId70"/>
    <p:sldId id="269" r:id="rId71"/>
    <p:sldId id="420" r:id="rId72"/>
    <p:sldId id="421" r:id="rId73"/>
    <p:sldId id="422" r:id="rId74"/>
    <p:sldId id="423" r:id="rId75"/>
    <p:sldId id="424" r:id="rId76"/>
    <p:sldId id="425" r:id="rId77"/>
    <p:sldId id="426" r:id="rId78"/>
    <p:sldId id="427" r:id="rId79"/>
    <p:sldId id="428" r:id="rId80"/>
    <p:sldId id="429" r:id="rId81"/>
    <p:sldId id="430" r:id="rId82"/>
    <p:sldId id="431" r:id="rId83"/>
    <p:sldId id="432" r:id="rId84"/>
    <p:sldId id="433" r:id="rId85"/>
    <p:sldId id="434" r:id="rId86"/>
    <p:sldId id="435" r:id="rId87"/>
    <p:sldId id="436" r:id="rId88"/>
    <p:sldId id="437" r:id="rId89"/>
    <p:sldId id="438" r:id="rId90"/>
    <p:sldId id="439" r:id="rId91"/>
    <p:sldId id="440" r:id="rId92"/>
    <p:sldId id="441" r:id="rId93"/>
    <p:sldId id="442" r:id="rId94"/>
    <p:sldId id="443" r:id="rId95"/>
    <p:sldId id="444" r:id="rId96"/>
    <p:sldId id="445" r:id="rId97"/>
    <p:sldId id="446" r:id="rId98"/>
    <p:sldId id="447" r:id="rId99"/>
    <p:sldId id="448" r:id="rId100"/>
    <p:sldId id="449" r:id="rId101"/>
    <p:sldId id="450" r:id="rId102"/>
    <p:sldId id="451" r:id="rId103"/>
    <p:sldId id="452" r:id="rId104"/>
    <p:sldId id="453" r:id="rId105"/>
    <p:sldId id="454" r:id="rId106"/>
    <p:sldId id="455" r:id="rId107"/>
    <p:sldId id="456" r:id="rId108"/>
    <p:sldId id="457" r:id="rId109"/>
    <p:sldId id="458" r:id="rId110"/>
    <p:sldId id="459" r:id="rId111"/>
    <p:sldId id="460" r:id="rId112"/>
    <p:sldId id="461" r:id="rId113"/>
    <p:sldId id="462" r:id="rId114"/>
    <p:sldId id="463" r:id="rId115"/>
    <p:sldId id="464" r:id="rId116"/>
    <p:sldId id="465" r:id="rId117"/>
    <p:sldId id="466" r:id="rId118"/>
    <p:sldId id="467" r:id="rId119"/>
    <p:sldId id="468" r:id="rId120"/>
    <p:sldId id="469" r:id="rId121"/>
    <p:sldId id="470" r:id="rId122"/>
    <p:sldId id="471" r:id="rId123"/>
    <p:sldId id="472" r:id="rId124"/>
    <p:sldId id="473" r:id="rId125"/>
    <p:sldId id="474" r:id="rId126"/>
    <p:sldId id="475" r:id="rId127"/>
    <p:sldId id="476" r:id="rId128"/>
    <p:sldId id="477" r:id="rId129"/>
    <p:sldId id="478" r:id="rId130"/>
    <p:sldId id="479" r:id="rId131"/>
    <p:sldId id="480" r:id="rId132"/>
    <p:sldId id="481" r:id="rId133"/>
    <p:sldId id="482" r:id="rId134"/>
    <p:sldId id="483" r:id="rId135"/>
    <p:sldId id="484" r:id="rId136"/>
    <p:sldId id="485" r:id="rId137"/>
    <p:sldId id="486" r:id="rId138"/>
    <p:sldId id="487" r:id="rId139"/>
    <p:sldId id="488" r:id="rId140"/>
    <p:sldId id="489" r:id="rId141"/>
    <p:sldId id="490" r:id="rId142"/>
    <p:sldId id="491" r:id="rId143"/>
    <p:sldId id="492" r:id="rId144"/>
    <p:sldId id="493" r:id="rId145"/>
    <p:sldId id="494" r:id="rId146"/>
    <p:sldId id="495" r:id="rId147"/>
    <p:sldId id="496" r:id="rId148"/>
    <p:sldId id="497" r:id="rId149"/>
    <p:sldId id="498" r:id="rId150"/>
    <p:sldId id="499" r:id="rId151"/>
    <p:sldId id="500" r:id="rId152"/>
    <p:sldId id="501" r:id="rId153"/>
    <p:sldId id="502" r:id="rId154"/>
    <p:sldId id="503" r:id="rId155"/>
    <p:sldId id="504" r:id="rId156"/>
    <p:sldId id="505" r:id="rId157"/>
    <p:sldId id="506" r:id="rId158"/>
    <p:sldId id="507" r:id="rId159"/>
    <p:sldId id="508" r:id="rId160"/>
    <p:sldId id="509" r:id="rId161"/>
    <p:sldId id="510" r:id="rId162"/>
    <p:sldId id="511" r:id="rId163"/>
    <p:sldId id="512" r:id="rId164"/>
    <p:sldId id="513" r:id="rId165"/>
    <p:sldId id="514" r:id="rId166"/>
    <p:sldId id="515" r:id="rId167"/>
    <p:sldId id="516" r:id="rId168"/>
    <p:sldId id="517" r:id="rId169"/>
    <p:sldId id="518" r:id="rId170"/>
  </p:sldIdLst>
  <p:sldSz cx="9144000" cy="6858000" type="screen4x3"/>
  <p:notesSz cx="6858000" cy="9144000"/>
  <p:custDataLst>
    <p:tags r:id="rId172"/>
  </p:custDataLst>
  <p:defaultTextStyle>
    <a:defPPr>
      <a:defRPr lang="th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75" autoAdjust="0"/>
    <p:restoredTop sz="94660"/>
  </p:normalViewPr>
  <p:slideViewPr>
    <p:cSldViewPr>
      <p:cViewPr varScale="1">
        <p:scale>
          <a:sx n="51" d="100"/>
          <a:sy n="51" d="100"/>
        </p:scale>
        <p:origin x="629" y="3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117" Type="http://schemas.openxmlformats.org/officeDocument/2006/relationships/slide" Target="slides/slide112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slide" Target="slides/slide79.xml"/><Relationship Id="rId89" Type="http://schemas.openxmlformats.org/officeDocument/2006/relationships/slide" Target="slides/slide84.xml"/><Relationship Id="rId112" Type="http://schemas.openxmlformats.org/officeDocument/2006/relationships/slide" Target="slides/slide107.xml"/><Relationship Id="rId133" Type="http://schemas.openxmlformats.org/officeDocument/2006/relationships/slide" Target="slides/slide128.xml"/><Relationship Id="rId138" Type="http://schemas.openxmlformats.org/officeDocument/2006/relationships/slide" Target="slides/slide133.xml"/><Relationship Id="rId154" Type="http://schemas.openxmlformats.org/officeDocument/2006/relationships/slide" Target="slides/slide149.xml"/><Relationship Id="rId159" Type="http://schemas.openxmlformats.org/officeDocument/2006/relationships/slide" Target="slides/slide154.xml"/><Relationship Id="rId175" Type="http://schemas.openxmlformats.org/officeDocument/2006/relationships/theme" Target="theme/theme1.xml"/><Relationship Id="rId170" Type="http://schemas.openxmlformats.org/officeDocument/2006/relationships/slide" Target="slides/slide165.xml"/><Relationship Id="rId16" Type="http://schemas.openxmlformats.org/officeDocument/2006/relationships/slide" Target="slides/slide11.xml"/><Relationship Id="rId107" Type="http://schemas.openxmlformats.org/officeDocument/2006/relationships/slide" Target="slides/slide102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102" Type="http://schemas.openxmlformats.org/officeDocument/2006/relationships/slide" Target="slides/slide97.xml"/><Relationship Id="rId123" Type="http://schemas.openxmlformats.org/officeDocument/2006/relationships/slide" Target="slides/slide118.xml"/><Relationship Id="rId128" Type="http://schemas.openxmlformats.org/officeDocument/2006/relationships/slide" Target="slides/slide123.xml"/><Relationship Id="rId144" Type="http://schemas.openxmlformats.org/officeDocument/2006/relationships/slide" Target="slides/slide139.xml"/><Relationship Id="rId149" Type="http://schemas.openxmlformats.org/officeDocument/2006/relationships/slide" Target="slides/slide144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85.xml"/><Relationship Id="rId95" Type="http://schemas.openxmlformats.org/officeDocument/2006/relationships/slide" Target="slides/slide90.xml"/><Relationship Id="rId160" Type="http://schemas.openxmlformats.org/officeDocument/2006/relationships/slide" Target="slides/slide155.xml"/><Relationship Id="rId165" Type="http://schemas.openxmlformats.org/officeDocument/2006/relationships/slide" Target="slides/slide160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113" Type="http://schemas.openxmlformats.org/officeDocument/2006/relationships/slide" Target="slides/slide108.xml"/><Relationship Id="rId118" Type="http://schemas.openxmlformats.org/officeDocument/2006/relationships/slide" Target="slides/slide113.xml"/><Relationship Id="rId134" Type="http://schemas.openxmlformats.org/officeDocument/2006/relationships/slide" Target="slides/slide129.xml"/><Relationship Id="rId139" Type="http://schemas.openxmlformats.org/officeDocument/2006/relationships/slide" Target="slides/slide134.xml"/><Relationship Id="rId80" Type="http://schemas.openxmlformats.org/officeDocument/2006/relationships/slide" Target="slides/slide75.xml"/><Relationship Id="rId85" Type="http://schemas.openxmlformats.org/officeDocument/2006/relationships/slide" Target="slides/slide80.xml"/><Relationship Id="rId150" Type="http://schemas.openxmlformats.org/officeDocument/2006/relationships/slide" Target="slides/slide145.xml"/><Relationship Id="rId155" Type="http://schemas.openxmlformats.org/officeDocument/2006/relationships/slide" Target="slides/slide150.xml"/><Relationship Id="rId171" Type="http://schemas.openxmlformats.org/officeDocument/2006/relationships/notesMaster" Target="notesMasters/notesMaster1.xml"/><Relationship Id="rId176" Type="http://schemas.openxmlformats.org/officeDocument/2006/relationships/tableStyles" Target="tableStyles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59" Type="http://schemas.openxmlformats.org/officeDocument/2006/relationships/slide" Target="slides/slide54.xml"/><Relationship Id="rId103" Type="http://schemas.openxmlformats.org/officeDocument/2006/relationships/slide" Target="slides/slide98.xml"/><Relationship Id="rId108" Type="http://schemas.openxmlformats.org/officeDocument/2006/relationships/slide" Target="slides/slide103.xml"/><Relationship Id="rId124" Type="http://schemas.openxmlformats.org/officeDocument/2006/relationships/slide" Target="slides/slide119.xml"/><Relationship Id="rId129" Type="http://schemas.openxmlformats.org/officeDocument/2006/relationships/slide" Target="slides/slide124.xml"/><Relationship Id="rId54" Type="http://schemas.openxmlformats.org/officeDocument/2006/relationships/slide" Target="slides/slide49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91" Type="http://schemas.openxmlformats.org/officeDocument/2006/relationships/slide" Target="slides/slide86.xml"/><Relationship Id="rId96" Type="http://schemas.openxmlformats.org/officeDocument/2006/relationships/slide" Target="slides/slide91.xml"/><Relationship Id="rId140" Type="http://schemas.openxmlformats.org/officeDocument/2006/relationships/slide" Target="slides/slide135.xml"/><Relationship Id="rId145" Type="http://schemas.openxmlformats.org/officeDocument/2006/relationships/slide" Target="slides/slide140.xml"/><Relationship Id="rId161" Type="http://schemas.openxmlformats.org/officeDocument/2006/relationships/slide" Target="slides/slide156.xml"/><Relationship Id="rId166" Type="http://schemas.openxmlformats.org/officeDocument/2006/relationships/slide" Target="slides/slide1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49" Type="http://schemas.openxmlformats.org/officeDocument/2006/relationships/slide" Target="slides/slide44.xml"/><Relationship Id="rId114" Type="http://schemas.openxmlformats.org/officeDocument/2006/relationships/slide" Target="slides/slide109.xml"/><Relationship Id="rId119" Type="http://schemas.openxmlformats.org/officeDocument/2006/relationships/slide" Target="slides/slide114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94" Type="http://schemas.openxmlformats.org/officeDocument/2006/relationships/slide" Target="slides/slide89.xml"/><Relationship Id="rId99" Type="http://schemas.openxmlformats.org/officeDocument/2006/relationships/slide" Target="slides/slide94.xml"/><Relationship Id="rId101" Type="http://schemas.openxmlformats.org/officeDocument/2006/relationships/slide" Target="slides/slide96.xml"/><Relationship Id="rId122" Type="http://schemas.openxmlformats.org/officeDocument/2006/relationships/slide" Target="slides/slide117.xml"/><Relationship Id="rId130" Type="http://schemas.openxmlformats.org/officeDocument/2006/relationships/slide" Target="slides/slide125.xml"/><Relationship Id="rId135" Type="http://schemas.openxmlformats.org/officeDocument/2006/relationships/slide" Target="slides/slide130.xml"/><Relationship Id="rId143" Type="http://schemas.openxmlformats.org/officeDocument/2006/relationships/slide" Target="slides/slide138.xml"/><Relationship Id="rId148" Type="http://schemas.openxmlformats.org/officeDocument/2006/relationships/slide" Target="slides/slide143.xml"/><Relationship Id="rId151" Type="http://schemas.openxmlformats.org/officeDocument/2006/relationships/slide" Target="slides/slide146.xml"/><Relationship Id="rId156" Type="http://schemas.openxmlformats.org/officeDocument/2006/relationships/slide" Target="slides/slide151.xml"/><Relationship Id="rId164" Type="http://schemas.openxmlformats.org/officeDocument/2006/relationships/slide" Target="slides/slide159.xml"/><Relationship Id="rId169" Type="http://schemas.openxmlformats.org/officeDocument/2006/relationships/slide" Target="slides/slide16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72" Type="http://schemas.openxmlformats.org/officeDocument/2006/relationships/tags" Target="tags/tag1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109" Type="http://schemas.openxmlformats.org/officeDocument/2006/relationships/slide" Target="slides/slide10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97" Type="http://schemas.openxmlformats.org/officeDocument/2006/relationships/slide" Target="slides/slide92.xml"/><Relationship Id="rId104" Type="http://schemas.openxmlformats.org/officeDocument/2006/relationships/slide" Target="slides/slide99.xml"/><Relationship Id="rId120" Type="http://schemas.openxmlformats.org/officeDocument/2006/relationships/slide" Target="slides/slide115.xml"/><Relationship Id="rId125" Type="http://schemas.openxmlformats.org/officeDocument/2006/relationships/slide" Target="slides/slide120.xml"/><Relationship Id="rId141" Type="http://schemas.openxmlformats.org/officeDocument/2006/relationships/slide" Target="slides/slide136.xml"/><Relationship Id="rId146" Type="http://schemas.openxmlformats.org/officeDocument/2006/relationships/slide" Target="slides/slide141.xml"/><Relationship Id="rId167" Type="http://schemas.openxmlformats.org/officeDocument/2006/relationships/slide" Target="slides/slide162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slide" Target="slides/slide87.xml"/><Relationship Id="rId162" Type="http://schemas.openxmlformats.org/officeDocument/2006/relationships/slide" Target="slides/slide157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slide" Target="slides/slide82.xml"/><Relationship Id="rId110" Type="http://schemas.openxmlformats.org/officeDocument/2006/relationships/slide" Target="slides/slide105.xml"/><Relationship Id="rId115" Type="http://schemas.openxmlformats.org/officeDocument/2006/relationships/slide" Target="slides/slide110.xml"/><Relationship Id="rId131" Type="http://schemas.openxmlformats.org/officeDocument/2006/relationships/slide" Target="slides/slide126.xml"/><Relationship Id="rId136" Type="http://schemas.openxmlformats.org/officeDocument/2006/relationships/slide" Target="slides/slide131.xml"/><Relationship Id="rId157" Type="http://schemas.openxmlformats.org/officeDocument/2006/relationships/slide" Target="slides/slide152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52" Type="http://schemas.openxmlformats.org/officeDocument/2006/relationships/slide" Target="slides/slide147.xml"/><Relationship Id="rId173" Type="http://schemas.openxmlformats.org/officeDocument/2006/relationships/presProps" Target="presProps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slide" Target="slides/slide72.xml"/><Relationship Id="rId100" Type="http://schemas.openxmlformats.org/officeDocument/2006/relationships/slide" Target="slides/slide95.xml"/><Relationship Id="rId105" Type="http://schemas.openxmlformats.org/officeDocument/2006/relationships/slide" Target="slides/slide100.xml"/><Relationship Id="rId126" Type="http://schemas.openxmlformats.org/officeDocument/2006/relationships/slide" Target="slides/slide121.xml"/><Relationship Id="rId147" Type="http://schemas.openxmlformats.org/officeDocument/2006/relationships/slide" Target="slides/slide142.xml"/><Relationship Id="rId168" Type="http://schemas.openxmlformats.org/officeDocument/2006/relationships/slide" Target="slides/slide163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93" Type="http://schemas.openxmlformats.org/officeDocument/2006/relationships/slide" Target="slides/slide88.xml"/><Relationship Id="rId98" Type="http://schemas.openxmlformats.org/officeDocument/2006/relationships/slide" Target="slides/slide93.xml"/><Relationship Id="rId121" Type="http://schemas.openxmlformats.org/officeDocument/2006/relationships/slide" Target="slides/slide116.xml"/><Relationship Id="rId142" Type="http://schemas.openxmlformats.org/officeDocument/2006/relationships/slide" Target="slides/slide137.xml"/><Relationship Id="rId163" Type="http://schemas.openxmlformats.org/officeDocument/2006/relationships/slide" Target="slides/slide158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0.xml"/><Relationship Id="rId46" Type="http://schemas.openxmlformats.org/officeDocument/2006/relationships/slide" Target="slides/slide41.xml"/><Relationship Id="rId67" Type="http://schemas.openxmlformats.org/officeDocument/2006/relationships/slide" Target="slides/slide62.xml"/><Relationship Id="rId116" Type="http://schemas.openxmlformats.org/officeDocument/2006/relationships/slide" Target="slides/slide111.xml"/><Relationship Id="rId137" Type="http://schemas.openxmlformats.org/officeDocument/2006/relationships/slide" Target="slides/slide132.xml"/><Relationship Id="rId158" Type="http://schemas.openxmlformats.org/officeDocument/2006/relationships/slide" Target="slides/slide153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62" Type="http://schemas.openxmlformats.org/officeDocument/2006/relationships/slide" Target="slides/slide57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111" Type="http://schemas.openxmlformats.org/officeDocument/2006/relationships/slide" Target="slides/slide106.xml"/><Relationship Id="rId132" Type="http://schemas.openxmlformats.org/officeDocument/2006/relationships/slide" Target="slides/slide127.xml"/><Relationship Id="rId153" Type="http://schemas.openxmlformats.org/officeDocument/2006/relationships/slide" Target="slides/slide148.xml"/><Relationship Id="rId174" Type="http://schemas.openxmlformats.org/officeDocument/2006/relationships/viewProps" Target="viewProps.xml"/><Relationship Id="rId15" Type="http://schemas.openxmlformats.org/officeDocument/2006/relationships/slide" Target="slides/slide10.xml"/><Relationship Id="rId36" Type="http://schemas.openxmlformats.org/officeDocument/2006/relationships/slide" Target="slides/slide31.xml"/><Relationship Id="rId57" Type="http://schemas.openxmlformats.org/officeDocument/2006/relationships/slide" Target="slides/slide52.xml"/><Relationship Id="rId106" Type="http://schemas.openxmlformats.org/officeDocument/2006/relationships/slide" Target="slides/slide101.xml"/><Relationship Id="rId127" Type="http://schemas.openxmlformats.org/officeDocument/2006/relationships/slide" Target="slides/slide12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D0D1BF-4234-4438-8204-ECA1B188982B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1EDB54-BF67-40DA-AB6C-EB6B49F53C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20012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1EDB54-BF67-40DA-AB6C-EB6B49F53C3B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10909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1EDB54-BF67-40DA-AB6C-EB6B49F53C3B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9748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49A64D-2590-4276-B419-970BEAD28F3D}" type="slidenum">
              <a:rPr lang="ko-KR" altLang="en-US" smtClean="0"/>
              <a:t>139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44936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9F6BD9-3F5C-4E8E-BC76-4FA72C741E6A}" type="slidenum">
              <a:rPr lang="ko-KR" altLang="en-US" smtClean="0"/>
              <a:t>160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09905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  <p:transition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  <p:transition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  <p:transition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  <p:transition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  <p:transition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  <p:transition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  <p:transition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  <p:transition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  <p:transition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  <p:transition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  <p:transition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  <p:transition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  <p:transition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  <p:transition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  <p:transition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  <p:transition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  <p:transition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  <p:transition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  <p:transition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  <p:transition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  <p:transition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  <p:transition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61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64.png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6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6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46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6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68.jpe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46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46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46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46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46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74.jpe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46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46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46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46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46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80.jpe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46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46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46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46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2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46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46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46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4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3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46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91.jpeg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46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46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4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6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46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5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3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3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3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3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3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29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4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4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4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4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4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36.jpe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4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4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4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4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4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42.jpe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4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46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4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4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46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48.gif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46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8.gif"/><Relationship Id="rId1" Type="http://schemas.openxmlformats.org/officeDocument/2006/relationships/slideLayout" Target="../slideLayouts/slideLayout46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gif"/><Relationship Id="rId2" Type="http://schemas.openxmlformats.org/officeDocument/2006/relationships/image" Target="../media/image51.gif"/><Relationship Id="rId1" Type="http://schemas.openxmlformats.org/officeDocument/2006/relationships/slideLayout" Target="../slideLayouts/slideLayout46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46.xml"/></Relationships>
</file>

<file path=ppt/slides/_rels/slide8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6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46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46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46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46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46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th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หมายเลข 16</a:t>
            </a:r>
            <a:r xmlns:a="http://schemas.openxmlformats.org/drawingml/2006/main">
              <a:rPr lang="th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th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ที่</a:t>
            </a:r>
            <a:r xmlns:a="http://schemas.openxmlformats.org/drawingml/2006/main">
              <a:rPr lang="th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th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คำ</a:t>
            </a:r>
            <a:r xmlns:a="http://schemas.openxmlformats.org/drawingml/2006/main">
              <a:rPr lang="th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th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ของ</a:t>
            </a:r>
            <a:r xmlns:a="http://schemas.openxmlformats.org/drawingml/2006/main">
              <a:rPr lang="th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th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พระเจ้า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th" altLang="ko-KR" sz="4000"/>
              <a:t>พระเจ้าทรงเรียกโมเสส</a:t>
            </a:r>
            <a:endParaRPr xmlns:a="http://schemas.openxmlformats.org/drawingml/2006/main" lang="ko-KR" altLang="en-US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4192" y="1782108"/>
            <a:ext cx="4769808" cy="3873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2620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th" altLang="ko-KR" sz="4000">
                <a:solidFill>
                  <a:srgbClr val="FF0000"/>
                </a:solidFill>
              </a:rPr>
              <a:t>แบบทดสอบวันนี้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77919" y="5503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92370" y="73311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th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เมื่อโมเสสได้ยินเสียงของพระเจ้า เขาเห็นอะไร?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t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เถาองุ่นที่สวยงาม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t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เมฆและฟ้าร้อง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t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พุ่มไม้ที่กำลังลุกไหม้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t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ทะเลแบ่ง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70391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th" altLang="en-US" sz="2800">
                <a:solidFill>
                  <a:srgbClr val="FF0000"/>
                </a:solidFill>
              </a:rPr>
              <a:t>3 </a:t>
            </a:r>
            <a:r xmlns:a="http://schemas.openxmlformats.org/drawingml/2006/main">
              <a:rPr lang="th" altLang="ko-KR" sz="2800">
                <a:solidFill>
                  <a:srgbClr val="FF0000"/>
                </a:solidFill>
              </a:rPr>
              <a:t>พุ่มไม้ที่กำลังลุกไหม้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7449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h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ฉบับที่ 25 พระวจนะของพระเจ้า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h" altLang="ko-KR" sz="4400"/>
              <a:t>กิเดโอนและคน 300 คนของเขา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912" y="1849141"/>
            <a:ext cx="5364088" cy="4028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2799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h" altLang="ko-KR" sz="4000">
                <a:solidFill>
                  <a:srgbClr val="FF0000"/>
                </a:solidFill>
              </a:rPr>
              <a:t>วันนี้</a:t>
            </a:r>
            <a:r xmlns:a="http://schemas.openxmlformats.org/drawingml/2006/main">
              <a:rPr lang="th" altLang="en-US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lang="th" altLang="ko-KR" sz="4000">
                <a:solidFill>
                  <a:srgbClr val="FF0000"/>
                </a:solidFill>
              </a:rPr>
              <a:t>คำ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75823" y="2384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5225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h" altLang="ko-KR" sz="3600"/>
              <a:t>เมื่อทูตสวรรค์ของพระเจ้ามาปรากฏแก่กิเดโอน เขากล่าวว่า "นักรบผู้กล้าหาญเอ๋ย พระเจ้าสถิตอยู่กับท่าน"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ผู้พิพากษา</a:t>
            </a:r>
            <a:r xmlns:a="http://schemas.openxmlformats.org/drawingml/2006/main">
              <a:rPr lang="t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6:12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2626398"/>
      </p:ext>
    </p:extLst>
  </p:cSld>
  <p:clrMapOvr>
    <a:masterClrMapping/>
  </p:clrMapOvr>
  <p:transition/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928" y="-148295"/>
            <a:ext cx="5314963" cy="266429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4" y="2420888"/>
            <a:ext cx="4716016" cy="302433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0389" y="5511706"/>
            <a:ext cx="8963222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h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ทูตสวรรค์ขององค์พระผู้เป็นเจ้ามาปรากฏแก่กิเดโอนและกล่าวว่า “พระเจ้าสถิตกับท่านนักรบผู้ยิ่งใหญ่” พระเจ้าประทานความมั่นใจแก่เขาด้วยน้ำค้างและขนแกะ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4427984" cy="544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869995"/>
      </p:ext>
    </p:extLst>
  </p:cSld>
  <p:clrMapOvr>
    <a:masterClrMapping/>
  </p:clrMapOvr>
  <p:transition/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1"/>
            <a:ext cx="9144000" cy="55172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51520" y="5517586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เมื่อเขามั่นใจว่าพระเจ้าทรงเรียกเขา เขาก็พังพระบาอัลและแท่นบูชาที่ชาวอิสราเอลนมัสการอยู่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4789" y="-7405"/>
            <a:ext cx="6300192" cy="5236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516015"/>
      </p:ext>
    </p:extLst>
  </p:cSld>
  <p:clrMapOvr>
    <a:masterClrMapping/>
  </p:clrMapOvr>
  <p:transition/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373216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พระเจ้าตรัสกับกิเดโอนให้เลือกนักรบเพื่อเอาชนะชาวมีเดียน ตามคำสั่งของพระเจ้า มีเพียง 300 คนเท่านั้นที่ถูกเลือก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12"/>
            <a:ext cx="9127908" cy="5288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972749"/>
      </p:ext>
    </p:extLst>
  </p:cSld>
  <p:clrMapOvr>
    <a:masterClrMapping/>
  </p:clrMapOvr>
  <p:transition/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6382" y="5552504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พระเจ้าประทานแผนการอันยอดเยี่ยมในการโจมตีพวกเขา พระเจ้าอนุญาตให้พวกเขามีแตรและขวดเปล่าที่มีคบไฟอยู่ข้างใน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620"/>
            <a:ext cx="9144000" cy="5525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40070"/>
      </p:ext>
    </p:extLst>
  </p:cSld>
  <p:clrMapOvr>
    <a:masterClrMapping/>
  </p:clrMapOvr>
  <p:transition/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366" y="5517233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ในตอนกลางคืน กิเดโอนและคน 300 คนของเขาปฏิบัติตามแผนที่พระเจ้าประทานแก่พวกเขา พวกเขาชนะสงครามกับชาวมีเดียน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27908" cy="5517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589428"/>
      </p:ext>
    </p:extLst>
  </p:cSld>
  <p:clrMapOvr>
    <a:masterClrMapping/>
  </p:clrMapOvr>
  <p:transition/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h" altLang="ko-KR" sz="4000">
                <a:solidFill>
                  <a:srgbClr val="FF0000"/>
                </a:solidFill>
              </a:rPr>
              <a:t>บทเรียนวันนี้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4981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720840"/>
            <a:ext cx="820891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h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กิเดโอนและคน 300 คนของเขาชนะสงครามกับชาวมีเดียนจำนวนมากโดยการเชื่อฟังคำสั่งของพระเจ้าเท่านั้น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th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เคล็ดลับที่จะชนะในชีวิตของฉันคือการเชื่อฟังพระเจ้า</a:t>
            </a:r>
          </a:p>
        </p:txBody>
      </p:sp>
    </p:spTree>
    <p:extLst>
      <p:ext uri="{BB962C8B-B14F-4D97-AF65-F5344CB8AC3E}">
        <p14:creationId xmlns:p14="http://schemas.microsoft.com/office/powerpoint/2010/main" val="536701840"/>
      </p:ext>
    </p:extLst>
  </p:cSld>
  <p:clrMapOvr>
    <a:masterClrMapping/>
  </p:clrMapOvr>
  <p:transition/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h" altLang="ko-KR" sz="3200"/>
              <a:t>พระเจ้า?</a:t>
            </a:r>
            <a:r xmlns:a="http://schemas.openxmlformats.org/drawingml/2006/main">
              <a:rPr lang="th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h" altLang="ko-KR" sz="3600">
                <a:solidFill>
                  <a:srgbClr val="C00000"/>
                </a:solidFill>
              </a:rPr>
              <a:t>พระเจ้า..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h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พระองค์ทรงเป็นพระเจ้าผู้ทรงฤทธานุภาพที่สามารถเอาชนะกองกำลังศัตรูมากมายด้วยกำลังเพียง 300 คน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3658300"/>
      </p:ext>
    </p:extLst>
  </p:cSld>
  <p:clrMapOvr>
    <a:masterClrMapping/>
  </p:clrMapOvr>
  <p:transition/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h" altLang="ko-KR" sz="4000">
                <a:solidFill>
                  <a:srgbClr val="FF0000"/>
                </a:solidFill>
              </a:rPr>
              <a:t>แบบทดสอบวันนี้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51182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835696" y="80629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h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สิ่งใดที่กิเดโอนและคน 300 คนของเขาไม่ได้ใช้เพื่อเอาชนะศัตรู?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กระปุก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ดาบ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08817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คบเพลิง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16842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แตร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3546870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h" altLang="en-US" sz="2800">
                <a:solidFill>
                  <a:srgbClr val="FF0000"/>
                </a:solidFill>
              </a:rPr>
              <a:t>② </a:t>
            </a:r>
            <a:r xmlns:a="http://schemas.openxmlformats.org/drawingml/2006/main">
              <a:rPr lang="th" altLang="ko-KR" sz="2800">
                <a:solidFill>
                  <a:srgbClr val="FF0000"/>
                </a:solidFill>
              </a:rPr>
              <a:t>ดาบ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685943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th" altLang="ko-KR" sz="4000">
                <a:solidFill>
                  <a:srgbClr val="FF0000"/>
                </a:solidFill>
              </a:rPr>
              <a:t>คำวันนี้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65790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129215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th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เมื่อพระเยโฮวาห์ทรงเห็นว่าเขาไปดูแล้ว พระเจ้าทรงเรียกเขา</a:t>
            </a:r>
          </a:p>
          <a:p>
            <a:r xmlns:a="http://schemas.openxmlformats.org/drawingml/2006/main">
              <a:rPr lang="th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จากภายในพุ่มไม้</a:t>
            </a:r>
          </a:p>
          <a:p>
            <a:r xmlns:a="http://schemas.openxmlformats.org/drawingml/2006/main">
              <a:rPr lang="th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“โมเสส! โมเสส!” และโมเสสกล่าวว่า "ข้าพเจ้าอยู่นี่"</a:t>
            </a:r>
          </a:p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572000" y="5277887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อพยพ</a:t>
            </a:r>
            <a:r xmlns:a="http://schemas.openxmlformats.org/drawingml/2006/main">
              <a:rPr lang="t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3:4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7418577"/>
      </p:ext>
    </p:extLst>
  </p:cSld>
  <p:clrMapOvr>
    <a:masterClrMapping/>
  </p:clrMapOvr>
  <p:transition/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h" altLang="ko-KR" sz="4000">
                <a:solidFill>
                  <a:srgbClr val="FF0000"/>
                </a:solidFill>
              </a:rPr>
              <a:t>วันนี้</a:t>
            </a:r>
            <a:r xmlns:a="http://schemas.openxmlformats.org/drawingml/2006/main">
              <a:rPr lang="th" altLang="en-US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lang="th" altLang="ko-KR" sz="4000">
                <a:solidFill>
                  <a:srgbClr val="FF0000"/>
                </a:solidFill>
              </a:rPr>
              <a:t>คำ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75823" y="2384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5225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h" altLang="ko-KR" sz="3600"/>
              <a:t>เมื่อทูตสวรรค์ของพระเจ้ามาปรากฏแก่กิเดโอน เขากล่าวว่า "นักรบผู้กล้าหาญเอ๋ย พระเจ้าสถิตอยู่กับท่าน"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ผู้พิพากษา</a:t>
            </a:r>
            <a:r xmlns:a="http://schemas.openxmlformats.org/drawingml/2006/main">
              <a:rPr lang="t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6:12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6089226"/>
      </p:ext>
    </p:extLst>
  </p:cSld>
  <p:clrMapOvr>
    <a:masterClrMapping/>
  </p:clrMapOvr>
  <p:transition/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1" y="1412776"/>
            <a:ext cx="3514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th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ลำดับที่ 26 พระวจนะของพระเจ้า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2105561"/>
            <a:ext cx="403244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th" altLang="ko-KR" sz="4000"/>
              <a:t>Samson นักรบที่แข็งแกร่ง</a:t>
            </a:r>
            <a:endParaRPr xmlns:a="http://schemas.openxmlformats.org/drawingml/2006/main" lang="ko-KR" altLang="en-US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959" y="1337427"/>
            <a:ext cx="4918423" cy="4728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78771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th" altLang="ko-KR" sz="4000">
                <a:solidFill>
                  <a:srgbClr val="FF0000"/>
                </a:solidFill>
              </a:rPr>
              <a:t>คำวันนี้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200934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2384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th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หญิงนั้นคลอดบุตรชายและตั้งชื่อเขาว่าแซมสัน เขาเติบโตขึ้นและพระเจ้าทรงอวยพรเขา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ผู้พิพากษา</a:t>
            </a:r>
            <a:r xmlns:a="http://schemas.openxmlformats.org/drawingml/2006/main">
              <a:rPr lang="t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13:24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4078161"/>
      </p:ext>
    </p:extLst>
  </p:cSld>
  <p:clrMapOvr>
    <a:masterClrMapping/>
  </p:clrMapOvr>
  <p:transition/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th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มีผู้นำคนหนึ่งชื่อแซมสันในหมู่ผู้นำชาวอิสราเอล เขาเป็นผู้ชายที่ได้รับการแยกไว้จากพระเจ้าตั้งแต่แรกเกิด</a:t>
            </a:r>
            <a:endParaRPr xmlns:a="http://schemas.openxmlformats.org/drawingml/2006/main" lang="ko-KR" altLang="en-US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685" y="0"/>
            <a:ext cx="8172400" cy="5777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602892"/>
      </p:ext>
    </p:extLst>
  </p:cSld>
  <p:clrMapOvr>
    <a:masterClrMapping/>
  </p:clrMapOvr>
  <p:transition/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517232"/>
            <a:ext cx="89632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th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แซมซั่นเป็นนักรบที่แข็งแกร่งมาก เนื่องจากแซมสัน ชาวฟีลิสเตียและประเทศอื่นๆ ที่กดขี่พวกเขาจึงไม่สามารถกดขี่ชาวอิสราเอลได้</a:t>
            </a:r>
            <a:r xmlns:a="http://schemas.openxmlformats.org/drawingml/2006/main">
              <a:rPr lang="th" altLang="en-US" sz="24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h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อีกต่อไป.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332656"/>
            <a:ext cx="7668344" cy="504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453579"/>
      </p:ext>
    </p:extLst>
  </p:cSld>
  <p:clrMapOvr>
    <a:masterClrMapping/>
  </p:clrMapOvr>
  <p:transition/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910371"/>
            <a:ext cx="90546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th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ความแข็งแกร่งของเขามาจากผมของเขา แต่ผมของเขาถูกโกนเพราะถูกหลอก เขาจึงสูญเสียอำนาจไป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4000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600298"/>
      </p:ext>
    </p:extLst>
  </p:cSld>
  <p:clrMapOvr>
    <a:masterClrMapping/>
  </p:clrMapOvr>
  <p:transition/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th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แซมซั่นถูกศัตรูจับตัวไปและหัวเราะเยาะ เขาเสียใจที่ถูกหลอกเพราะความเย่อหยิ่ง</a:t>
            </a:r>
            <a:endParaRPr xmlns:a="http://schemas.openxmlformats.org/drawingml/2006/main" lang="ko-KR" altLang="en-US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64"/>
            <a:ext cx="9144000" cy="5732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856728"/>
      </p:ext>
    </p:extLst>
  </p:cSld>
  <p:clrMapOvr>
    <a:masterClrMapping/>
  </p:clrMapOvr>
  <p:transition/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th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แซมซั่นอธิษฐานต่อพระเจ้าเพื่อทรงเสริมกำลังเขาอีกครั้งในที่สุด พระเจ้าตอบคำอธิษฐานของเขาและมอบพลังให้เขาในที่สุด</a:t>
            </a:r>
            <a:endParaRPr xmlns:a="http://schemas.openxmlformats.org/drawingml/2006/main" lang="ko-KR" altLang="en-US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411" y="188640"/>
            <a:ext cx="7812360" cy="5524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308658"/>
      </p:ext>
    </p:extLst>
  </p:cSld>
  <p:clrMapOvr>
    <a:masterClrMapping/>
  </p:clrMapOvr>
  <p:transition/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th" altLang="ko-KR" sz="4000">
                <a:solidFill>
                  <a:srgbClr val="FF0000"/>
                </a:solidFill>
              </a:rPr>
              <a:t>บทเรียนวันนี้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96564" y="3292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1015" y="91778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th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แซมซั่นเป็นชายที่ได้รับพระคุณพิเศษและการทรงเรียกจากพระเจ้า</a:t>
            </a:r>
            <a:r xmlns:a="http://schemas.openxmlformats.org/drawingml/2006/main">
              <a:rPr lang="th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th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แต่เพราะความเย่อหยิ่งของเขา</a:t>
            </a:r>
          </a:p>
          <a:p>
            <a:pPr xmlns:a="http://schemas.openxmlformats.org/drawingml/2006/main" algn="ctr"/>
            <a:r xmlns:a="http://schemas.openxmlformats.org/drawingml/2006/main">
              <a:rPr lang="th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เขาสูญเสียพวกเขาทั้งหมด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th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นอกจากนี้เรายังเป็นบุตรที่รักของพระเจ้าซึ่งได้รับพระคุณและพันธกิจของพระเจ้า</a:t>
            </a:r>
            <a:r xmlns:a="http://schemas.openxmlformats.org/drawingml/2006/main">
              <a:rPr lang="th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th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ดังนั้นเราจึงต้องถ่อมตัวต่อพระวจนะของพระเจ้า</a:t>
            </a:r>
          </a:p>
        </p:txBody>
      </p:sp>
    </p:spTree>
    <p:extLst>
      <p:ext uri="{BB962C8B-B14F-4D97-AF65-F5344CB8AC3E}">
        <p14:creationId xmlns:p14="http://schemas.microsoft.com/office/powerpoint/2010/main" val="4105314080"/>
      </p:ext>
    </p:extLst>
  </p:cSld>
  <p:clrMapOvr>
    <a:masterClrMapping/>
  </p:clrMapOvr>
  <p:transition/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473196" y="296686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th" altLang="ko-KR" sz="3200"/>
              <a:t>พระเจ้า?</a:t>
            </a:r>
            <a:r xmlns:a="http://schemas.openxmlformats.org/drawingml/2006/main">
              <a:rPr lang="th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th" altLang="ko-KR" sz="3600">
                <a:solidFill>
                  <a:srgbClr val="C00000"/>
                </a:solidFill>
              </a:rPr>
              <a:t>พระเจ้า..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th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พระเจ้าทรงฟังและตอบคำอธิษฐานที่จริงจังและเป็นความจริงของเรา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5703788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30336" y="1916832"/>
            <a:ext cx="5044008" cy="4069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79512" y="1400842"/>
            <a:ext cx="3129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h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เลขที่</a:t>
            </a:r>
            <a:r xmlns:a="http://schemas.openxmlformats.org/drawingml/2006/main">
              <a:rPr lang="th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th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17</a:t>
            </a:r>
            <a:r xmlns:a="http://schemas.openxmlformats.org/drawingml/2006/main">
              <a:rPr lang="th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th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ที่</a:t>
            </a:r>
            <a:r xmlns:a="http://schemas.openxmlformats.org/drawingml/2006/main">
              <a:rPr lang="th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th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คำ</a:t>
            </a:r>
            <a:r xmlns:a="http://schemas.openxmlformats.org/drawingml/2006/main">
              <a:rPr lang="th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th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ของ</a:t>
            </a:r>
            <a:r xmlns:a="http://schemas.openxmlformats.org/drawingml/2006/main">
              <a:rPr lang="th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th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พระเจ้า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h" altLang="ko-KR" sz="4400"/>
              <a:t>ภัยพิบัติสิบประการ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32620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th" altLang="ko-KR" sz="4000">
                <a:solidFill>
                  <a:srgbClr val="FF0000"/>
                </a:solidFill>
              </a:rPr>
              <a:t>แบบทดสอบวันนี้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2646" y="8108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76868" y="3176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th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พลังของแซมสันมาจากไหน?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44226" y="2697896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t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ผม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t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แขน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t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๓ </a:t>
            </a:r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ขา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t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ตา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44226" y="2697896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th" altLang="en-US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lang="th" altLang="ko-KR" sz="2800">
                <a:solidFill>
                  <a:srgbClr val="FF0000"/>
                </a:solidFill>
              </a:rPr>
              <a:t>ผม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924214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th" altLang="ko-KR" sz="4000">
                <a:solidFill>
                  <a:srgbClr val="FF0000"/>
                </a:solidFill>
              </a:rPr>
              <a:t>คำวันนี้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200934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2384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th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หญิงนั้นคลอดบุตรชายและตั้งชื่อเขาว่าแซมสัน เขาเติบโตขึ้นและพระเจ้าทรงอวยพรเขา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ผู้พิพากษา</a:t>
            </a:r>
            <a:r xmlns:a="http://schemas.openxmlformats.org/drawingml/2006/main">
              <a:rPr lang="t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13:24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7582159"/>
      </p:ext>
    </p:extLst>
  </p:cSld>
  <p:clrMapOvr>
    <a:masterClrMapping/>
  </p:clrMapOvr>
  <p:transition/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h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ฉบับที่ 27 พระวจนะของพระเจ้า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-7186" y="1916832"/>
            <a:ext cx="393111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h" altLang="ko-KR" sz="3600"/>
              <a:t>รูธ สตรีผู้มีอุปนิสัยสูงส่ง</a:t>
            </a:r>
            <a:endParaRPr xmlns:a="http://schemas.openxmlformats.org/drawingml/2006/main" lang="ko-KR" altLang="en-US" sz="36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3016" y="1962126"/>
            <a:ext cx="5364088" cy="3793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8910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h" altLang="ko-KR" sz="4000">
                <a:solidFill>
                  <a:srgbClr val="FF0000"/>
                </a:solidFill>
              </a:rPr>
              <a:t>คำวันนี้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631435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2364505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h" altLang="ko-KR" sz="3600">
                <a:solidFill>
                  <a:schemeClr val="bg1">
                    <a:lumMod val="50000"/>
                  </a:schemeClr>
                </a:solidFill>
              </a:rPr>
              <a:t>ประชากรของคุณจะเป็นประชากรของฉันและเป็นพระเจ้าของคุณพระเจ้าของฉัน</a:t>
            </a:r>
            <a:endParaRPr xmlns:a="http://schemas.openxmlformats.org/drawingml/2006/main" lang="ko-KR" altLang="en-US" sz="3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5171139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รูธ</a:t>
            </a:r>
            <a:r xmlns:a="http://schemas.openxmlformats.org/drawingml/2006/main">
              <a:rPr lang="t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1:16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0877838"/>
      </p:ext>
    </p:extLst>
  </p:cSld>
  <p:clrMapOvr>
    <a:masterClrMapping/>
  </p:clrMapOvr>
  <p:transition/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498117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นาโอมีหญิงชาวยิวมีบุตรชายสองคนที่แต่งงานกับคนต่างชาติ แต่ลูกชายสองคนของเธอเสียชีวิต เธอจึงเหลือลูกสะใภ้หม้ายสองคน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41"/>
            <a:ext cx="9144000" cy="5432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412306"/>
      </p:ext>
    </p:extLst>
  </p:cSld>
  <p:clrMapOvr>
    <a:masterClrMapping/>
  </p:clrMapOvr>
  <p:transition/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8" y="4509120"/>
            <a:ext cx="896322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นาโอมีตัดสินใจกลับไปบ้านของเธอในยูดาห์ เธอบอกกับลูกสะใภ้สองคนให้กลับบ้าน แต่ลูกสะใภ้คนที่สองของเธอไม่ได้กลับไปบ้านเกิด แต่ติดตามแม่สามีไปอาศัยอยู่ในยูดาห์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41"/>
            <a:ext cx="9143999" cy="4352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191933"/>
      </p:ext>
    </p:extLst>
  </p:cSld>
  <p:clrMapOvr>
    <a:masterClrMapping/>
  </p:clrMapOvr>
  <p:transition/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478649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รูธต้องเก็บข้าวที่เหลือมาอยู่กับนาโอมี เพราะเธอไม่มีสามีที่จะดูแลบ้าน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44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891339"/>
      </p:ext>
    </p:extLst>
  </p:cSld>
  <p:clrMapOvr>
    <a:masterClrMapping/>
  </p:clrMapOvr>
  <p:transition/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366" y="5473005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บังเอิญเธอไปเก็บข้าวที่เหลือในทุ่งนาของโบอาส โบอาสคิดว่าเธอเป็นหญิงสูงศักดิ์จึงแต่งงานกับรูธ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27908" cy="530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464400"/>
      </p:ext>
    </p:extLst>
  </p:cSld>
  <p:clrMapOvr>
    <a:masterClrMapping/>
  </p:clrMapOvr>
  <p:transition/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366" y="5517232"/>
            <a:ext cx="90546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h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โบอาสรับรูธและนาโอมีเป็นครอบครัวเดียวกันและใช้ชีวิตอย่างมีความสุข ในอนาคต กษัตริย์ดาวิดและพระเยซูสืบเชื้อสายมาจากโบอาสและรูธ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27908" cy="5445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0938595"/>
      </p:ext>
    </p:extLst>
  </p:cSld>
  <p:clrMapOvr>
    <a:masterClrMapping/>
  </p:clrMapOvr>
  <p:transition/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h" altLang="ko-KR" sz="4000"/>
              <a:t>บทเรียนวันนี้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85727" y="8062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06535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196752"/>
            <a:ext cx="82089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h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รูธเป็นคนต่างชาติ เธอเป็นผู้หญิงที่ดีและจริงใจและรับใช้แม่สามีอย่างดี</a:t>
            </a:r>
          </a:p>
          <a:p>
            <a:pPr xmlns:a="http://schemas.openxmlformats.org/drawingml/2006/main" algn="ctr"/>
            <a:r xmlns:a="http://schemas.openxmlformats.org/drawingml/2006/main">
              <a:rPr lang="th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เธอจึงได้รับพร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th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เราต้องช่วยเหลือเพื่อนบ้านด้วย</a:t>
            </a:r>
          </a:p>
          <a:p>
            <a:pPr xmlns:a="http://schemas.openxmlformats.org/drawingml/2006/main" algn="ctr"/>
            <a:r xmlns:a="http://schemas.openxmlformats.org/drawingml/2006/main">
              <a:rPr lang="th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และนมัสการพระเจ้า</a:t>
            </a:r>
          </a:p>
          <a:p>
            <a:pPr xmlns:a="http://schemas.openxmlformats.org/drawingml/2006/main" algn="ctr"/>
            <a:r xmlns:a="http://schemas.openxmlformats.org/drawingml/2006/main">
              <a:rPr lang="th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ด้วยหัวใจที่ดีและจริงใจ</a:t>
            </a:r>
          </a:p>
        </p:txBody>
      </p:sp>
    </p:spTree>
    <p:extLst>
      <p:ext uri="{BB962C8B-B14F-4D97-AF65-F5344CB8AC3E}">
        <p14:creationId xmlns:p14="http://schemas.microsoft.com/office/powerpoint/2010/main" val="1923963811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h" altLang="ko-KR" sz="4000">
                <a:solidFill>
                  <a:srgbClr val="FF0000"/>
                </a:solidFill>
              </a:rPr>
              <a:t>คำวันนี้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5469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0722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 xmlns:a="http://schemas.openxmlformats.org/drawingml/2006/main">
              <a:rPr lang="th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และชาวอียิปต์จะรู้ว่าเราคือพระยาห์เวห์ เมื่อเราเหยียดมือออกต่ออียิปต์และนำชนชาติอิสราเอลออกจากอียิปต์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อพยพ</a:t>
            </a:r>
            <a:r xmlns:a="http://schemas.openxmlformats.org/drawingml/2006/main">
              <a:rPr lang="t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7:5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38097"/>
      </p:ext>
    </p:extLst>
  </p:cSld>
  <p:clrMapOvr>
    <a:masterClrMapping/>
  </p:clrMapOvr>
  <p:transition/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473196" y="170411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h" altLang="ko-KR" sz="3200"/>
              <a:t>พระเจ้า?</a:t>
            </a:r>
            <a:r xmlns:a="http://schemas.openxmlformats.org/drawingml/2006/main">
              <a:rPr lang="th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h" altLang="ko-KR" sz="3600">
                <a:solidFill>
                  <a:srgbClr val="C00000"/>
                </a:solidFill>
              </a:rPr>
              <a:t>พระเจ้า..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h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พระเจ้าไม่ได้มองที่รูปลักษณ์ภายนอกแต่มองที่หัวใจ</a:t>
            </a:r>
          </a:p>
        </p:txBody>
      </p:sp>
    </p:spTree>
    <p:extLst>
      <p:ext uri="{BB962C8B-B14F-4D97-AF65-F5344CB8AC3E}">
        <p14:creationId xmlns:p14="http://schemas.microsoft.com/office/powerpoint/2010/main" val="2891677193"/>
      </p:ext>
    </p:extLst>
  </p:cSld>
  <p:clrMapOvr>
    <a:masterClrMapping/>
  </p:clrMapOvr>
  <p:transition/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h" altLang="ko-KR" sz="4000">
                <a:solidFill>
                  <a:srgbClr val="FF0000"/>
                </a:solidFill>
              </a:rPr>
              <a:t>แบบทดสอบวันนี้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8135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h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เหตุใดนาโอมีจึงกลับบ้านจากโมอับไปยังยูดาห์?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เพราะเธอป่วย..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เพราะสามีของเธอเสียชีวิต..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เพราะลูกชายทั้งสองของเธอเสียชีวิต..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เพราะเธออยากพบกับครอบครัวของเธอ..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77605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h" altLang="en-US" sz="2800">
                <a:solidFill>
                  <a:srgbClr val="FF0000"/>
                </a:solidFill>
              </a:rPr>
              <a:t>3 </a:t>
            </a:r>
            <a:r xmlns:a="http://schemas.openxmlformats.org/drawingml/2006/main">
              <a:rPr lang="th" altLang="ko-KR" sz="2800">
                <a:solidFill>
                  <a:srgbClr val="FF0000"/>
                </a:solidFill>
              </a:rPr>
              <a:t>เพราะลูกชายทั้งสองของเธอเสียชีวิต..</a:t>
            </a:r>
          </a:p>
        </p:txBody>
      </p:sp>
    </p:spTree>
    <p:extLst>
      <p:ext uri="{BB962C8B-B14F-4D97-AF65-F5344CB8AC3E}">
        <p14:creationId xmlns:p14="http://schemas.microsoft.com/office/powerpoint/2010/main" val="300856549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h" altLang="ko-KR" sz="4000">
                <a:solidFill>
                  <a:srgbClr val="FF0000"/>
                </a:solidFill>
              </a:rPr>
              <a:t>คำวันนี้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631435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2364505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h" altLang="ko-KR" sz="3600">
                <a:solidFill>
                  <a:schemeClr val="bg1">
                    <a:lumMod val="50000"/>
                  </a:schemeClr>
                </a:solidFill>
              </a:rPr>
              <a:t>ประชากรของคุณจะเป็นประชากรของฉันและเป็นพระเจ้าของคุณพระเจ้าของฉัน</a:t>
            </a:r>
            <a:endParaRPr xmlns:a="http://schemas.openxmlformats.org/drawingml/2006/main" lang="ko-KR" altLang="en-US" sz="3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5171139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รูธ</a:t>
            </a:r>
            <a:r xmlns:a="http://schemas.openxmlformats.org/drawingml/2006/main">
              <a:rPr lang="t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1:16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6256252"/>
      </p:ext>
    </p:extLst>
  </p:cSld>
  <p:clrMapOvr>
    <a:masterClrMapping/>
  </p:clrMapOvr>
  <p:transition/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h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ลำดับที่ 28 พระวจนะของพระเจ้า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2054458"/>
            <a:ext cx="393111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h" altLang="ko-KR" sz="4400"/>
              <a:t>คำอธิษฐานของฮันนาห์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23928" y="2005816"/>
            <a:ext cx="5220072" cy="370312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4322389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h" altLang="ko-KR" sz="4000">
                <a:solidFill>
                  <a:srgbClr val="FF0000"/>
                </a:solidFill>
              </a:rPr>
              <a:t>คำวันนี้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97722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6392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988840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h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และเด็กซามูเอลก็เติบโตขึ้นเรื่อยๆ และเป็นที่ชื่นชอบขององค์พระผู้เป็นเจ้าและในหมู่มนุษย์ด้วย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ซามูเอล</a:t>
            </a:r>
            <a:r xmlns:a="http://schemas.openxmlformats.org/drawingml/2006/main">
              <a:rPr lang="t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2:26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8706267"/>
      </p:ext>
    </p:extLst>
  </p:cSld>
  <p:clrMapOvr>
    <a:masterClrMapping/>
  </p:clrMapOvr>
  <p:transition/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301208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ฮันนาห์ไม่มีลูกชาย ดังนั้นเธอเสียใจมากที่ได้อธิษฐานต่อพระเจ้า “ข้าแต่พระเจ้า หากพระองค์ทรงประทานลูกชายแก่ข้าพระองค์ ข้าพระองค์จะประทานให้เขาตลอดชีวิตของเขา”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388" y="-62481"/>
            <a:ext cx="8267224" cy="5291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480172"/>
      </p:ext>
    </p:extLst>
  </p:cSld>
  <p:clrMapOvr>
    <a:masterClrMapping/>
  </p:clrMapOvr>
  <p:transition/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พระเจ้าทรงระลึกถึงคำอธิษฐานของเธอและประทานบุตรชายชื่อซามูเอลแก่ฮันนาห์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907" y="-1680"/>
            <a:ext cx="8084186" cy="5734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995648"/>
      </p:ext>
    </p:extLst>
  </p:cSld>
  <p:clrMapOvr>
    <a:masterClrMapping/>
  </p:clrMapOvr>
  <p:transition/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59269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ฮันนาห์ส่งลูกชายไปนมัสการพระเจ้าในพระวิหารเหมือนที่เธออธิษฐานก่อนหน้านี้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27908" cy="5733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924915"/>
      </p:ext>
    </p:extLst>
  </p:cSld>
  <p:clrMapOvr>
    <a:masterClrMapping/>
  </p:clrMapOvr>
  <p:transition/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59269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ซามูเอลอาศัยอยู่ในพระวิหารเพื่อนมัสการพระเจ้า เขาได้รับพระคุณมากมายจากมนุษย์และพระเจ้า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0767" y="8209"/>
            <a:ext cx="8146374" cy="577905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58283303"/>
      </p:ext>
    </p:extLst>
  </p:cSld>
  <p:clrMapOvr>
    <a:masterClrMapping/>
  </p:clrMapOvr>
  <p:transition/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920824"/>
            <a:ext cx="90546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h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ซามูเอลตัวน้อยเติบโตมาอย่างดีจนเป็นเด็ก จากนั้นต่อมาเขากลายเป็นผู้เผยพระวจนะผู้ฟังสุรเสียงของพระเจ้า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0350" y="8209"/>
            <a:ext cx="8182090" cy="579705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92661282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432" y="0"/>
            <a:ext cx="8211136" cy="5229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0389" y="5229200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โมเสสบอกคำสั่งของพระเจ้าต่อฟาโรห์กษัตริย์อียิปต์ “องค์พระผู้เป็นเจ้าตรัสดังนี้ว่า ปล่อยประชากรของเราไปนมัสการเราเถิด”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3694872"/>
      </p:ext>
    </p:extLst>
  </p:cSld>
  <p:clrMapOvr>
    <a:masterClrMapping/>
  </p:clrMapOvr>
  <p:transition/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h" altLang="ko-KR" sz="4000">
                <a:solidFill>
                  <a:srgbClr val="FF0000"/>
                </a:solidFill>
              </a:rPr>
              <a:t>บทเรียนวันนี้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38769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808582"/>
            <a:ext cx="820891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h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พระเจ้าทรงฟังคำอธิษฐานทั้งหมดของฮันนาห์ ระลึกถึงเธอและตอบอย่างเต็มที่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th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พระเจ้ากำลังฟังคำอธิษฐานของเราทั้งหมด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th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ดังนั้นเราจึงต้องอธิษฐาน</a:t>
            </a:r>
          </a:p>
          <a:p>
            <a:pPr xmlns:a="http://schemas.openxmlformats.org/drawingml/2006/main" algn="ctr"/>
            <a:r xmlns:a="http://schemas.openxmlformats.org/drawingml/2006/main">
              <a:rPr lang="th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อย่างจริงจังและตรงไปตรงมา</a:t>
            </a:r>
          </a:p>
        </p:txBody>
      </p:sp>
    </p:spTree>
    <p:extLst>
      <p:ext uri="{BB962C8B-B14F-4D97-AF65-F5344CB8AC3E}">
        <p14:creationId xmlns:p14="http://schemas.microsoft.com/office/powerpoint/2010/main" val="2530000763"/>
      </p:ext>
    </p:extLst>
  </p:cSld>
  <p:clrMapOvr>
    <a:masterClrMapping/>
  </p:clrMapOvr>
  <p:transition/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37675" y="23753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h" altLang="ko-KR" sz="3200"/>
              <a:t>พระเจ้า?</a:t>
            </a:r>
            <a:r xmlns:a="http://schemas.openxmlformats.org/drawingml/2006/main">
              <a:rPr lang="th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h" altLang="ko-KR" sz="3600">
                <a:solidFill>
                  <a:srgbClr val="C00000"/>
                </a:solidFill>
              </a:rPr>
              <a:t>พระเจ้า..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h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พระเจ้าทรงฟังคำอธิษฐานของเราและตอบอย่างซื่อสัตย์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7786065"/>
      </p:ext>
    </p:extLst>
  </p:cSld>
  <p:clrMapOvr>
    <a:masterClrMapping/>
  </p:clrMapOvr>
  <p:transition/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h" altLang="ko-KR" sz="4000">
                <a:solidFill>
                  <a:srgbClr val="FF0000"/>
                </a:solidFill>
              </a:rPr>
              <a:t>วันนี้</a:t>
            </a:r>
            <a:r xmlns:a="http://schemas.openxmlformats.org/drawingml/2006/main">
              <a:rPr lang="th" altLang="en-US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lang="th" altLang="ko-KR" sz="4000">
                <a:solidFill>
                  <a:srgbClr val="FF0000"/>
                </a:solidFill>
              </a:rPr>
              <a:t>แบบทดสอบ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h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ทำไมฮันนาห์ถึงเศร้าขนาดนี้?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เนื่องจากอาการปวดท้อง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เพราะไม่มีเงิน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เพราะไม่มีลูกชาย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เพราะเธอน่าเกลียด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h" altLang="en-US" sz="2800">
                <a:solidFill>
                  <a:srgbClr val="FF0000"/>
                </a:solidFill>
              </a:rPr>
              <a:t>3 </a:t>
            </a:r>
            <a:r xmlns:a="http://schemas.openxmlformats.org/drawingml/2006/main">
              <a:rPr lang="th" altLang="ko-KR" sz="2800">
                <a:solidFill>
                  <a:srgbClr val="FF0000"/>
                </a:solidFill>
              </a:rPr>
              <a:t>เพราะไม่มีลูกชาย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844003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h" altLang="ko-KR" sz="4000">
                <a:solidFill>
                  <a:srgbClr val="FF0000"/>
                </a:solidFill>
              </a:rPr>
              <a:t>คำวันนี้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97722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6392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988840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h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และเด็กซามูเอลก็เติบโตขึ้นเรื่อยๆ และเป็นที่ชื่นชอบขององค์พระผู้เป็นเจ้าและในหมู่มนุษย์ด้วย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ซามูเอล</a:t>
            </a:r>
            <a:r xmlns:a="http://schemas.openxmlformats.org/drawingml/2006/main">
              <a:rPr lang="t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2:26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5876549"/>
      </p:ext>
    </p:extLst>
  </p:cSld>
  <p:clrMapOvr>
    <a:masterClrMapping/>
  </p:clrMapOvr>
  <p:transition/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30336" y="2009816"/>
            <a:ext cx="5044008" cy="3939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79512" y="1412776"/>
            <a:ext cx="3312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h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เลขที่</a:t>
            </a:r>
            <a:r xmlns:a="http://schemas.openxmlformats.org/drawingml/2006/main">
              <a:rPr lang="th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th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29 พระวจนะของพระเจ้า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6603" y="1805028"/>
            <a:ext cx="393111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h" altLang="ko-KR" sz="4400"/>
              <a:t>กษัตริย์ซาอูล กษัตริย์องค์แรกของอิสราเอล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38049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h" altLang="ko-KR" sz="4000">
                <a:solidFill>
                  <a:srgbClr val="FF0000"/>
                </a:solidFill>
              </a:rPr>
              <a:t>คำวันนี้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8135" y="4958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h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พระเจ้าตรัสตอบว่า “จงฟังพวกเขา และมอบกษัตริย์ให้พวกเขา” ซามูเอลจึงพูดกับคนอิสราเอลว่า "ทุกคนจงกลับไปยังเมืองของตนเถิด"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ซามูเอล</a:t>
            </a:r>
            <a:r xmlns:a="http://schemas.openxmlformats.org/drawingml/2006/main">
              <a:rPr lang="t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8:22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9858032"/>
      </p:ext>
    </p:extLst>
  </p:cSld>
  <p:clrMapOvr>
    <a:masterClrMapping/>
  </p:clrMapOvr>
  <p:transition/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-185"/>
            <a:ext cx="8183323" cy="578561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“เราต้องการกษัตริย์!” คนอิสราเอลขอมอบกษัตริย์ให้แก่ซามูเอล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8221010"/>
      </p:ext>
    </p:extLst>
  </p:cSld>
  <p:clrMapOvr>
    <a:masterClrMapping/>
  </p:clrMapOvr>
  <p:transition/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814" y="0"/>
            <a:ext cx="8250374" cy="58326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“เราจะยกกษัตริย์ให้พวกเขาตามที่พวกเขาขอ” พระเจ้าตอบซามูเอล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0779914"/>
      </p:ext>
    </p:extLst>
  </p:cSld>
  <p:clrMapOvr>
    <a:masterClrMapping/>
  </p:clrMapOvr>
  <p:transition/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1" y="0"/>
            <a:ext cx="9144451" cy="580526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3716" y="5897950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พระผู้เป็นเจ้าทรงส่งซาอูลไปหาซามูเอล พระเจ้าอนุญาตให้ซามูเอลราดน้ำมันบนศีรษะเพื่อเป็นกษัตริย์แห่งอิสราเอล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0023618"/>
      </p:ext>
    </p:extLst>
  </p:cSld>
  <p:clrMapOvr>
    <a:masterClrMapping/>
  </p:clrMapOvr>
  <p:transition/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“นี่คือผู้นำของเรา ซาอูล” ซามูเอลแจ้งให้ชาวอิสราเอลทราบว่าพระเจ้าทรงแต่งตั้งซาอูลให้เป็นผู้นำของอิสราเอล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80530" y="-171400"/>
            <a:ext cx="9505055" cy="6048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359293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813" y="-27383"/>
            <a:ext cx="8250374" cy="58326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"ไม่มีทาง! พระเจ้าคือใคร? เราเป็นพระเจ้า” ฟาโรห์ปฏิเสธอย่างรุนแรง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0085485"/>
      </p:ext>
    </p:extLst>
  </p:cSld>
  <p:clrMapOvr>
    <a:masterClrMapping/>
  </p:clrMapOvr>
  <p:transition/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4000" cy="56612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661248"/>
            <a:ext cx="89632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h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ในตอนแรก ซาอูลนำชาวอิสราเอลอย่างดีโดยเชื่อฟังพระประสงค์ของพระเจ้าอย่างซื่อสัตย์ อย่างไรก็ตาม เขากลายเป็นกษัตริย์ที่ไม่ดีที่ทรยศต่อพระประสงค์ของพระเจ้าเพราะความเย่อหยิ่งและหยิ่งผยองของเขา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7631123"/>
      </p:ext>
    </p:extLst>
  </p:cSld>
  <p:clrMapOvr>
    <a:masterClrMapping/>
  </p:clrMapOvr>
  <p:transition/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45204" y="196529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h" altLang="ko-KR" sz="4000">
                <a:solidFill>
                  <a:srgbClr val="FF0000"/>
                </a:solidFill>
              </a:rPr>
              <a:t>บทเรียนวันนี้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62911" y="68074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76368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484784"/>
            <a:ext cx="82089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h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ตอนแรกซาอูลถ่อมตัว</a:t>
            </a:r>
          </a:p>
          <a:p>
            <a:pPr xmlns:a="http://schemas.openxmlformats.org/drawingml/2006/main" algn="ctr"/>
            <a:r xmlns:a="http://schemas.openxmlformats.org/drawingml/2006/main">
              <a:rPr lang="th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อย่างไรก็ตาม หลังจากที่พระองค์ได้ขึ้นเป็นกษัตริย์แล้ว</a:t>
            </a:r>
          </a:p>
          <a:p>
            <a:pPr xmlns:a="http://schemas.openxmlformats.org/drawingml/2006/main" algn="ctr"/>
            <a:r xmlns:a="http://schemas.openxmlformats.org/drawingml/2006/main">
              <a:rPr lang="th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เขาไม่เชื่อฟังพระประสงค์ของพระเจ้าอีกต่อไป</a:t>
            </a:r>
          </a:p>
          <a:p>
            <a:pPr xmlns:a="http://schemas.openxmlformats.org/drawingml/2006/main" algn="ctr"/>
            <a:r xmlns:a="http://schemas.openxmlformats.org/drawingml/2006/main">
              <a:rPr lang="th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เขากลายเป็นคนเย่อหยิ่งและโลภ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th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คุณต้องอ่อนน้อมถ่อมตนอย่างต่อเนื่องเมื่อพระบิดาของคุณยกคุณขึ้น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6395422"/>
      </p:ext>
    </p:extLst>
  </p:cSld>
  <p:clrMapOvr>
    <a:masterClrMapping/>
  </p:clrMapOvr>
  <p:transition/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473196" y="198428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h" altLang="ko-KR" sz="3200"/>
              <a:t>พระเจ้า?</a:t>
            </a:r>
            <a:r xmlns:a="http://schemas.openxmlformats.org/drawingml/2006/main">
              <a:rPr lang="th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h" altLang="ko-KR" sz="3600">
                <a:solidFill>
                  <a:srgbClr val="C00000"/>
                </a:solidFill>
              </a:rPr>
              <a:t>พระเจ้า..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95536" y="2683077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h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พระเจ้ารักคนถ่อมตัว</a:t>
            </a:r>
          </a:p>
          <a:p>
            <a:r xmlns:a="http://schemas.openxmlformats.org/drawingml/2006/main">
              <a:rPr lang="th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แต่ปฏิเสธความเย่อหยิ่ง</a:t>
            </a:r>
          </a:p>
        </p:txBody>
      </p:sp>
    </p:spTree>
    <p:extLst>
      <p:ext uri="{BB962C8B-B14F-4D97-AF65-F5344CB8AC3E}">
        <p14:creationId xmlns:p14="http://schemas.microsoft.com/office/powerpoint/2010/main" val="2097935791"/>
      </p:ext>
    </p:extLst>
  </p:cSld>
  <p:clrMapOvr>
    <a:masterClrMapping/>
  </p:clrMapOvr>
  <p:transition/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h" altLang="ko-KR" sz="4000">
                <a:solidFill>
                  <a:srgbClr val="FF0000"/>
                </a:solidFill>
              </a:rPr>
              <a:t>แบบทดสอบวันนี้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53167" y="6762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86036" y="6414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h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ชาวอิสราเอลถามซามูเอลว่าอย่างไร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อาหาร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59532" y="3501366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กษัตริย์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พระวจนะของพระเจ้า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7982" y="5148780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บ้าน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66935" y="3502681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h" altLang="en-US" sz="2800">
                <a:solidFill>
                  <a:srgbClr val="FF0000"/>
                </a:solidFill>
              </a:rPr>
              <a:t>② </a:t>
            </a:r>
            <a:r xmlns:a="http://schemas.openxmlformats.org/drawingml/2006/main">
              <a:rPr lang="th" altLang="ko-KR" sz="2800">
                <a:solidFill>
                  <a:srgbClr val="FF0000"/>
                </a:solidFill>
              </a:rPr>
              <a:t>กษัตริย์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135342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h" altLang="ko-KR" sz="4000">
                <a:solidFill>
                  <a:srgbClr val="FF0000"/>
                </a:solidFill>
              </a:rPr>
              <a:t>คำวันนี้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8135" y="4958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h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พระเจ้าตรัสตอบว่า “จงฟังพวกเขา และมอบกษัตริย์ให้พวกเขา” ซามูเอลจึงพูดกับคนอิสราเอลว่า "ทุกคนจงกลับไปยังเมืองของตนเถิด"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ซามูเอล</a:t>
            </a:r>
            <a:r xmlns:a="http://schemas.openxmlformats.org/drawingml/2006/main">
              <a:rPr lang="t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8:22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45445"/>
      </p:ext>
    </p:extLst>
  </p:cSld>
  <p:clrMapOvr>
    <a:masterClrMapping/>
  </p:clrMapOvr>
  <p:transition/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h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เลขที่</a:t>
            </a:r>
            <a:r xmlns:a="http://schemas.openxmlformats.org/drawingml/2006/main">
              <a:rPr lang="th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th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30 พระวจนะของพระเจ้า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h" altLang="ko-KR" sz="4000"/>
              <a:t>เด็กหนุ่ม เดวิด ผู้ที่ฆ่าโกลิอัท</a:t>
            </a:r>
            <a:r xmlns:a="http://schemas.openxmlformats.org/drawingml/2006/main">
              <a:rPr lang="th" altLang="en-US" sz="4000"/>
              <a:t> </a:t>
            </a:r>
            <a:endParaRPr xmlns:a="http://schemas.openxmlformats.org/drawingml/2006/main" lang="en-US" altLang="ko-KR" sz="4000"/>
          </a:p>
          <a:p>
            <a:pPr algn="ctr"/>
            <a:endParaRPr lang="ko-KR" altLang="en-US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110" y="1201791"/>
            <a:ext cx="5075890" cy="4967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32214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7" y="187389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h" altLang="ko-KR" sz="4000">
                <a:solidFill>
                  <a:srgbClr val="FF0000"/>
                </a:solidFill>
              </a:rPr>
              <a:t>คำวันนี้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3399" y="3805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38050" y="70578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h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ดาวิดพูดกับคนฟีลิสเตียคนนั้นว่า "เจ้าเข้ามาต่อสู้กับเราด้วยดาบ หอก และหอก แต่เราจะมาต่อสู้กับเจ้าในพระนามของพระยาห์เวห์ผู้ทรงฤทธานุภาพ พระเจ้าแห่งกองทัพอิสราเอล ผู้ซึ่งเจ้าได้ท้าทาย</a:t>
            </a:r>
          </a:p>
          <a:p>
            <a:endParaRPr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97810" y="5291922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ซามูเอล</a:t>
            </a:r>
            <a:r xmlns:a="http://schemas.openxmlformats.org/drawingml/2006/main">
              <a:rPr lang="t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17:45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5172561"/>
      </p:ext>
    </p:extLst>
  </p:cSld>
  <p:clrMapOvr>
    <a:masterClrMapping/>
  </p:clrMapOvr>
  <p:transition/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h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มีทหารตัวใหญ่ชื่อโกลิอัทอยู่ในค่ายของชาวฟีลิสเตีย เขาดูถูกพระนามของพระเจ้าด้วยการเริ่มต่อสู้</a:t>
            </a:r>
            <a:endParaRPr xmlns:a="http://schemas.openxmlformats.org/drawingml/2006/main" lang="ko-KR" altLang="en-US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796" y="-1531"/>
            <a:ext cx="8299301" cy="5878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983819"/>
      </p:ext>
    </p:extLst>
  </p:cSld>
  <p:clrMapOvr>
    <a:masterClrMapping/>
  </p:clrMapOvr>
  <p:transition/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657671"/>
            <a:ext cx="89632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h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ไม่มีใครกล้าต่อสู้กับเขาเพราะเขาน่าสะพรึงกลัว</a:t>
            </a:r>
          </a:p>
          <a:p>
            <a:r xmlns:a="http://schemas.openxmlformats.org/drawingml/2006/main">
              <a:rPr lang="th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ในเวลานั้น ดาวิดเด็กน้อยทูลกษัตริย์ซาอูลว่า “เราจะไปสู้กับเขา”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0"/>
            <a:ext cx="8316416" cy="5517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256506"/>
      </p:ext>
    </p:extLst>
  </p:cSld>
  <p:clrMapOvr>
    <a:masterClrMapping/>
  </p:clrMapOvr>
  <p:transition/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'ฉันสามารถเอาชนะเขาได้ถ้าพระเจ้าอยู่กับฉัน'</a:t>
            </a:r>
          </a:p>
          <a:p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ดาวิดเข้าหาโกลิอัทด้วยก้อนหินเกลี้ยงห้าก้อน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957" y="116632"/>
            <a:ext cx="7939268" cy="576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732043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211639" cy="580526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โมเสสอธิษฐานต่อพระเจ้า “ข้าแต่พระเจ้า โปรดแจ้งให้ข้าพระองค์ทราบด้วยว่าพระองค์จะทำอะไรต่อจากนี้ไป”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6147376"/>
      </p:ext>
    </p:extLst>
  </p:cSld>
  <p:clrMapOvr>
    <a:masterClrMapping/>
  </p:clrMapOvr>
  <p:transition/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683" y="5805264"/>
            <a:ext cx="905463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h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ดาวิดพูดกับโกลิอัทที่ถือดาบและหอกเข้าโจมตีเขา “ข้าพเจ้าต่อสู้กับท่านในพระนามของพระยาห์เวห์พระเจ้า!”</a:t>
            </a:r>
            <a:endParaRPr xmlns:a="http://schemas.openxmlformats.org/drawingml/2006/main" lang="ko-KR" altLang="en-US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90962"/>
            <a:ext cx="7956376" cy="5428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255554"/>
      </p:ext>
    </p:extLst>
  </p:cSld>
  <p:clrMapOvr>
    <a:masterClrMapping/>
  </p:clrMapOvr>
  <p:transition/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h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ดาวิดขว้างก้อนหินใส่โกลิอัทที่หน้าผาก</a:t>
            </a:r>
          </a:p>
          <a:p>
            <a:r xmlns:a="http://schemas.openxmlformats.org/drawingml/2006/main">
              <a:rPr lang="th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ดาวิดได้รับชัยชนะเหนือการต่อสู้ครั้งนี้ด้วยความช่วยเหลือจากพระเจ้า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4" y="0"/>
            <a:ext cx="9144000" cy="580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559526"/>
      </p:ext>
    </p:extLst>
  </p:cSld>
  <p:clrMapOvr>
    <a:masterClrMapping/>
  </p:clrMapOvr>
  <p:transition/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h" altLang="ko-KR" sz="4000">
                <a:solidFill>
                  <a:srgbClr val="FF0000"/>
                </a:solidFill>
              </a:rPr>
              <a:t>บทเรียนวันนี้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0313" y="10902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92245" y="97120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h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ทหารอิสราเอลก็หวาดกลัว</a:t>
            </a:r>
            <a:r xmlns:a="http://schemas.openxmlformats.org/drawingml/2006/main">
              <a:rPr lang="th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h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ของยักษ์โกลิอัท พวกเขากลัวเขา</a:t>
            </a:r>
          </a:p>
          <a:p>
            <a:pPr xmlns:a="http://schemas.openxmlformats.org/drawingml/2006/main" algn="ctr"/>
            <a:r xmlns:a="http://schemas.openxmlformats.org/drawingml/2006/main">
              <a:rPr lang="th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อย่างไรก็ตาม ดาวิดผู้เชื่อในการปกป้องของพระเจ้า ได้ต่อสู้กับเขาอย่างกล้าหาญและเอาชนะเขาได้</a:t>
            </a:r>
          </a:p>
          <a:p>
            <a:pPr xmlns:a="http://schemas.openxmlformats.org/drawingml/2006/main" algn="ctr"/>
            <a:r xmlns:a="http://schemas.openxmlformats.org/drawingml/2006/main">
              <a:rPr lang="th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เราควรเชื่อว่าพระเจ้าทรงปกป้องเราเสมอ เรามีความกล้าได้ด้วยความเชื่อว่าพระผู้เป็นเจ้าจะทรงปกป้องเราในทุกสถานการณ์</a:t>
            </a:r>
          </a:p>
          <a:p>
            <a:pPr xmlns:a="http://schemas.openxmlformats.org/drawingml/2006/main" algn="ctr"/>
            <a:r xmlns:a="http://schemas.openxmlformats.org/drawingml/2006/main">
              <a:rPr lang="th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ความกล้าหาญที่เกิดจากความเชื่อในพระเจ้าสามารถเอาชนะความกลัวได้</a:t>
            </a:r>
          </a:p>
        </p:txBody>
      </p:sp>
    </p:spTree>
    <p:extLst>
      <p:ext uri="{BB962C8B-B14F-4D97-AF65-F5344CB8AC3E}">
        <p14:creationId xmlns:p14="http://schemas.microsoft.com/office/powerpoint/2010/main" val="1323667482"/>
      </p:ext>
    </p:extLst>
  </p:cSld>
  <p:clrMapOvr>
    <a:masterClrMapping/>
  </p:clrMapOvr>
  <p:transition/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31418" y="17389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h" altLang="ko-KR" sz="3200"/>
              <a:t>พระเจ้า?</a:t>
            </a:r>
            <a:r xmlns:a="http://schemas.openxmlformats.org/drawingml/2006/main">
              <a:rPr lang="th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14224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8684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h" altLang="ko-KR" sz="3600">
                <a:solidFill>
                  <a:srgbClr val="C00000"/>
                </a:solidFill>
              </a:rPr>
              <a:t>พระเจ้า..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h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พระเจ้าประทานชัยชนะแก่ผู้ที่ต่อสู้เพื่อพระองค์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0413288"/>
      </p:ext>
    </p:extLst>
  </p:cSld>
  <p:clrMapOvr>
    <a:masterClrMapping/>
  </p:clrMapOvr>
  <p:transition/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09200" y="218022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h" altLang="ko-KR" sz="4000"/>
              <a:t>แบบทดสอบวันนี้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3331" y="6271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89806" y="108964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h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ดาวิดขว้างอะไรใส่โกลิอัท?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ดาบ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หอก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หิน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โล่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h" altLang="en-US" sz="2800">
                <a:solidFill>
                  <a:srgbClr val="FF0000"/>
                </a:solidFill>
              </a:rPr>
              <a:t>3 </a:t>
            </a:r>
            <a:r xmlns:a="http://schemas.openxmlformats.org/drawingml/2006/main">
              <a:rPr lang="th" altLang="ko-KR" sz="2800">
                <a:solidFill>
                  <a:srgbClr val="FF0000"/>
                </a:solidFill>
              </a:rPr>
              <a:t>หิน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250333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7" y="187389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h" altLang="ko-KR" sz="4000">
                <a:solidFill>
                  <a:srgbClr val="FF0000"/>
                </a:solidFill>
              </a:rPr>
              <a:t>คำวันนี้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3399" y="3805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38050" y="70578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h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ดาวิดพูดกับคนฟีลิสเตียคนนั้นว่า "เจ้าเข้ามาต่อสู้กับเราด้วยดาบ หอก และหอก แต่เราจะมาต่อสู้กับเจ้าในพระนามของพระยาห์เวห์ผู้ทรงฤทธานุภาพ พระเจ้าแห่งกองทัพอิสราเอล ผู้ซึ่งเจ้าได้ท้าทาย</a:t>
            </a:r>
          </a:p>
          <a:p>
            <a:endParaRPr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97810" y="5291922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ซามูเอล</a:t>
            </a:r>
            <a:r xmlns:a="http://schemas.openxmlformats.org/drawingml/2006/main">
              <a:rPr lang="t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17:45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7102740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246" y="-14569"/>
            <a:ext cx="8232247" cy="517176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9366" y="5373216"/>
            <a:ext cx="9054634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h" altLang="ko-KR" sz="2700">
                <a:solidFill>
                  <a:schemeClr val="tx1">
                    <a:lumMod val="65000"/>
                    <a:lumOff val="35000"/>
                  </a:schemeClr>
                </a:solidFill>
              </a:rPr>
              <a:t>พระเจ้าทรงบันดาลให้เกิดภัยพิบัติสิบประการทั่วแผ่นดินอียิปต์ ชาวอียิปต์และฟาโรห์ได้รู้ว่าใครคือพระเจ้าที่แท้จริง</a:t>
            </a:r>
            <a:endParaRPr xmlns:a="http://schemas.openxmlformats.org/drawingml/2006/main" lang="ko-KR" altLang="en-US" sz="27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4512773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813" y="-27383"/>
            <a:ext cx="8250373" cy="583264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“โมเสส จงออกไปจากอียิปต์พร้อมกับชนอิสราเอลทั้งหมดของเจ้าเดี๋ยวนี้” ฟาโรห์ไม่มีทางเลือกนอกจากปล่อยพวกเขาไป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7293911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h" altLang="ko-KR" sz="4000">
                <a:solidFill>
                  <a:srgbClr val="FF0000"/>
                </a:solidFill>
              </a:rPr>
              <a:t>บทเรียนวันนี้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51126" y="5449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41136" y="87878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484784"/>
            <a:ext cx="820891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h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ฟาโรห์คิดว่าเขาแข็งแกร่งที่สุดโดยไม่สนใจพระเจ้า</a:t>
            </a:r>
            <a:r xmlns:a="http://schemas.openxmlformats.org/drawingml/2006/main">
              <a:rPr lang="th" altLang="en-U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th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ดังนั้นเขาจึงต้องประสบภัยพิบัติครั้งใหญ่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th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เราต้องยอมรับว่าพระเจ้าทรงเป็นผู้ทรงฤทธานุภาพไม่ใช่เรา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5308479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th" altLang="ko-KR" sz="4000">
                <a:solidFill>
                  <a:srgbClr val="FF0000"/>
                </a:solidFill>
              </a:rPr>
              <a:t>คำวันนี้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65790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129215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th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เมื่อพระเยโฮวาห์ทรงเห็นว่าเขาไปดูแล้ว พระเจ้าทรงเรียกเขา</a:t>
            </a:r>
          </a:p>
          <a:p>
            <a:r xmlns:a="http://schemas.openxmlformats.org/drawingml/2006/main">
              <a:rPr lang="th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จากภายในพุ่มไม้</a:t>
            </a:r>
          </a:p>
          <a:p>
            <a:r xmlns:a="http://schemas.openxmlformats.org/drawingml/2006/main">
              <a:rPr lang="th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“โมเสส! โมเสส!” และโมเสสกล่าวว่า "ข้าพเจ้าอยู่นี่"</a:t>
            </a:r>
          </a:p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572000" y="5277887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อพยพ</a:t>
            </a:r>
            <a:r xmlns:a="http://schemas.openxmlformats.org/drawingml/2006/main">
              <a:rPr lang="t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3:4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38097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h" altLang="ko-KR" sz="3200"/>
              <a:t>พระเจ้า?</a:t>
            </a:r>
            <a:r xmlns:a="http://schemas.openxmlformats.org/drawingml/2006/main">
              <a:rPr lang="th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h" altLang="ko-KR" sz="3600">
                <a:solidFill>
                  <a:srgbClr val="C00000"/>
                </a:solidFill>
              </a:rPr>
              <a:t>พระเจ้า..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h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พระเจ้าทรงเป็นรูปเคารพในรูปแบบที่แตกต่างกันหรือเทพเจ้าเท็จอื่นๆ</a:t>
            </a:r>
          </a:p>
          <a:p>
            <a:r xmlns:a="http://schemas.openxmlformats.org/drawingml/2006/main">
              <a:rPr lang="th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พระเจ้าทรงพระชนม์และทรงทำงานด้วยฤทธานุภาพอันยิ่งใหญ่ของพระองค์</a:t>
            </a:r>
          </a:p>
        </p:txBody>
      </p:sp>
    </p:spTree>
    <p:extLst>
      <p:ext uri="{BB962C8B-B14F-4D97-AF65-F5344CB8AC3E}">
        <p14:creationId xmlns:p14="http://schemas.microsoft.com/office/powerpoint/2010/main" val="3237399110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h" altLang="ko-KR" sz="4000">
                <a:solidFill>
                  <a:srgbClr val="FF0000"/>
                </a:solidFill>
              </a:rPr>
              <a:t>แบบทดสอบวันนี้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984551" y="8062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105592" y="61465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h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พระเจ้าประทานภัยพิบัติเหนืออียิปต์กี่ครั้ง?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ห้า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เจ็ด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สาม </a:t>
            </a:r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สิบสอง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สิบ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h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th" altLang="ko-KR" sz="2800">
                <a:solidFill>
                  <a:srgbClr val="FF0000"/>
                </a:solidFill>
              </a:rPr>
              <a:t>สิบ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7449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h" altLang="ko-KR" sz="4000">
                <a:solidFill>
                  <a:srgbClr val="FF0000"/>
                </a:solidFill>
              </a:rPr>
              <a:t>คำวันนี้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5469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0722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 xmlns:a="http://schemas.openxmlformats.org/drawingml/2006/main">
              <a:rPr lang="th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และชาวอียิปต์จะรู้ว่าเราคือพระยาห์เวห์ เมื่อเราเหยียดมือออกต่ออียิปต์และนำชนชาติอิสราเอลออกจากอียิปต์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อพยพ</a:t>
            </a:r>
            <a:r xmlns:a="http://schemas.openxmlformats.org/drawingml/2006/main">
              <a:rPr lang="t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7:5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2698156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30336" y="2009816"/>
            <a:ext cx="5044008" cy="3939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h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เลขที่. 18</a:t>
            </a:r>
            <a:r xmlns:a="http://schemas.openxmlformats.org/drawingml/2006/main">
              <a:rPr lang="th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th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พระวจนะของพระเจ้า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1202" y="3679303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6603" y="1805028"/>
            <a:ext cx="3931114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h" altLang="ko-KR" sz="4400"/>
              <a:t>เสาเมฆ</a:t>
            </a:r>
          </a:p>
          <a:p>
            <a:pPr xmlns:a="http://schemas.openxmlformats.org/drawingml/2006/main" algn="ctr"/>
            <a:r xmlns:a="http://schemas.openxmlformats.org/drawingml/2006/main">
              <a:rPr lang="th" altLang="ko-KR" sz="4400"/>
              <a:t>และเสาไฟ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32620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h" altLang="ko-KR" sz="4000">
                <a:solidFill>
                  <a:srgbClr val="FF0000"/>
                </a:solidFill>
              </a:rPr>
              <a:t>คำวันนี้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97721" y="90494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44042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h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ในเวลากลางวันพระเยโฮวาห์เสด็จนำหน้าพวกเขาด้วยเสาเมฆเพื่อนำทางพวกเขา และในเวลากลางคืนด้วยเสาไฟเพื่อให้แสงสว่างแก่พวกเขา เพื่อพวกเขาจะเดินทางได้ทั้งกลางวันและกลางคืน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อพยพ 13:21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38097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"/>
            <a:ext cx="8183323" cy="537321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4404" y="5157192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ชาวอิสราเอลอาศัยอยู่ในอียิปต์เป็นเวลา 430 ปี พวกเขาออกจากอียิปต์เพื่อกลับไปยังดินแดนคานาอันที่สัญญาไว้เมื่อสิ้นสุด 430 ปี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3694872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772" y="65243"/>
            <a:ext cx="8232456" cy="544522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6102" y="5661248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“เราจะไปถูกทางได้อย่างไร” “แล้วถ้าเราเจอคนไม่ดีระหว่างทางล่ะ?” พวกเขากังวลมาก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0085485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58" y="10009"/>
            <a:ext cx="9113750" cy="578524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3716" y="5897950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ในเวลานั้นพระเจ้าทรงแสดงหลักฐานว่าพระองค์ทรงนำทางพวกเขา มันเป็นเสาหลักของเมฆ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6147376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ในเวลากลางคืนก็กลายเป็นเสาไฟ เช่นนี้พระเจ้าทรงนำทางพวกเขาทั้งกลางวันและกลางคืน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14030"/>
            <a:ext cx="9127908" cy="5828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512773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-16973"/>
            <a:ext cx="8183323" cy="546219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0389" y="5301208"/>
            <a:ext cx="89632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h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“เราไม่กลัว เพราะว่าพระเจ้าสถิตกับเรา!” ชาวอิสราเอลขอบพระคุณพระเจ้าที่ทรงนำทางพวกเขาด้วยเสาเมฆและเสาเพลิง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7124745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229200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วันหนึ่งเมื่อโมเสสเห็นชาวอียิปต์ทุบตีชาวอิสราเอลคนหนึ่ง เขาโกรธจึงเข้าข้างคนของเขาและสังหารชาวอียิปต์คนนั้น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769" y="-1"/>
            <a:ext cx="7982461" cy="5301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694872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h" altLang="ko-KR" sz="4000">
                <a:solidFill>
                  <a:srgbClr val="FF0000"/>
                </a:solidFill>
              </a:rPr>
              <a:t>วันนี้</a:t>
            </a:r>
            <a:r xmlns:a="http://schemas.openxmlformats.org/drawingml/2006/main">
              <a:rPr lang="th" altLang="en-US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lang="th" altLang="ko-KR" sz="4000">
                <a:solidFill>
                  <a:srgbClr val="FF0000"/>
                </a:solidFill>
              </a:rPr>
              <a:t>บทเรียน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91643" y="11260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89806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484784"/>
            <a:ext cx="82089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h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เมื่อชาวอิสราเอลจำนวนมากข้ามทะเลทรายที่อันตราย พระเจ้าทรงแสดงหลักฐานให้พวกเขาเห็นว่าพระองค์ทรงนำทางและปกป้องพวกเขาด้วยเสาเมฆและเสาไฟ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th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ตอนนี้พระเจ้าทรงอยู่กับฉันและปกป้องฉัน มาขอบพระคุณพระเจ้ากันเถอะ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5308479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h" altLang="ko-KR" sz="3200"/>
              <a:t>พระเจ้า?</a:t>
            </a:r>
            <a:r xmlns:a="http://schemas.openxmlformats.org/drawingml/2006/main">
              <a:rPr lang="th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h" altLang="ko-KR" sz="3600">
                <a:solidFill>
                  <a:srgbClr val="C00000"/>
                </a:solidFill>
              </a:rPr>
              <a:t>พระเจ้า..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95536" y="2683077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h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พระเจ้าอยู่กับเราเสมอ</a:t>
            </a:r>
          </a:p>
          <a:p>
            <a:r xmlns:a="http://schemas.openxmlformats.org/drawingml/2006/main">
              <a:rPr lang="th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และพระองค์ทรงปกป้องเราทั้งกลางวันและกลางคืน</a:t>
            </a:r>
          </a:p>
        </p:txBody>
      </p:sp>
    </p:spTree>
    <p:extLst>
      <p:ext uri="{BB962C8B-B14F-4D97-AF65-F5344CB8AC3E}">
        <p14:creationId xmlns:p14="http://schemas.microsoft.com/office/powerpoint/2010/main" val="3237399110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h" altLang="ko-KR" sz="4000">
                <a:solidFill>
                  <a:srgbClr val="FF0000"/>
                </a:solidFill>
              </a:rPr>
              <a:t>แบบทดสอบวันนี้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205426" y="8200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25112" y="128829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h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เมื่อชาวอิสราเอลออกจากอียิปต์ พระเจ้าทรงนำทางพวกเขาด้วยอะไร?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เสาเมฆและเสาไฟ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นกและปลา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๓. </a:t>
            </a:r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พระอาทิตย์และพระจันทร์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7982" y="5148780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สุนัขและแมว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90801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h" altLang="en-US" sz="2800">
                <a:solidFill>
                  <a:srgbClr val="FF0000"/>
                </a:solidFill>
              </a:rPr>
              <a:t>1 </a:t>
            </a:r>
            <a:r xmlns:a="http://schemas.openxmlformats.org/drawingml/2006/main">
              <a:rPr lang="th" altLang="ko-KR" sz="2800">
                <a:solidFill>
                  <a:srgbClr val="FF0000"/>
                </a:solidFill>
              </a:rPr>
              <a:t>เสาเมฆและเสาไฟ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7449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h" altLang="ko-KR" sz="4000">
                <a:solidFill>
                  <a:srgbClr val="FF0000"/>
                </a:solidFill>
              </a:rPr>
              <a:t>คำวันนี้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97721" y="90494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44042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h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ในเวลากลางวันพระเยโฮวาห์เสด็จนำหน้าพวกเขาด้วยเสาเมฆเพื่อนำทางพวกเขา และในเวลากลางคืนด้วยเสาไฟเพื่อให้แสงสว่างแก่พวกเขา เพื่อพวกเขาจะเดินทางได้ทั้งกลางวันและกลางคืน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อพยพ 13:21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4921360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leo\Desktop\bk\구약\080 copy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10626" y="1340769"/>
            <a:ext cx="5044008" cy="4968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h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ลำดับที่ 19 พระวจนะของพระเจ้า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6202" y="3788212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64487" y="5529431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h" altLang="ko-KR" sz="4400"/>
              <a:t>ชาวอิสราเอลเดินทางผ่านทะเลที่แตกแยกบนพื้นดินแห้ง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32620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h" altLang="ko-KR" sz="4000">
                <a:solidFill>
                  <a:srgbClr val="FF0000"/>
                </a:solidFill>
              </a:rPr>
              <a:t>คำวันนี้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11260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98129" y="59740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h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โมเสสจึงยื่นมือออกไปเหนือทะเล และตลอดคืนนั้นพระเยโฮวาห์ทรงบันดาลให้ลมตะวันออกพัดแรงจนกลายเป็นแผ่นดินแห้ง น้ำถูกแบ่งแยก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อพยพ</a:t>
            </a:r>
            <a:r xmlns:a="http://schemas.openxmlformats.org/drawingml/2006/main">
              <a:rPr lang="t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14:</a:t>
            </a:r>
            <a:r xmlns:a="http://schemas.openxmlformats.org/drawingml/2006/main">
              <a:rPr lang="t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21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38097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80526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โมเสสและชาวอิสราเอลพบกับทะเลแดงระหว่างทางไปคานาอัน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3694872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7383"/>
            <a:ext cx="9144000" cy="58326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877272"/>
            <a:ext cx="89632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ชาวอียิปต์ไล่ล่าชาวอิสราเอลเพื่อจับพวกเขาอีกครั้ง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0085485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2" y="0"/>
            <a:ext cx="9111816" cy="551723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3274" y="5502370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แล้วก็มีเรื่องอัศจรรย์เกิดขึ้น! พระเจ้าทรงปล่อยให้ทะเลแดงแตกแยก และชาวอิสราเอลเดินข้ามไปบนพื้นแห้ง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6147376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30" y="-14569"/>
            <a:ext cx="9144000" cy="531577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4518" y="5459840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ทหารอียิปต์เข้าล้อมพวกเขาไว้ แต่ทะเลกลับไปอีกครั้ง ทหารอียิปต์ทั้งหมดถูกน้ำท่วมในทะเล ไม่มีใครรอดชีวิตมาได้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4512773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9105"/>
            <a:ext cx="9252520" cy="540232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0389" y="5477544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เมื่อฟาโรห์ได้ยินดังนั้น โมเสสก็กลัวโมเสสจึงหนีออกจากพระราชวังอียิปต์ไปอาศัยอยู่ในถิ่นกันดารมีเดียน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0085485"/>
      </p:ext>
    </p:extLst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7383"/>
            <a:ext cx="9144000" cy="583264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เราขอบคุณพระเจ้าที่ช่วยเรา! ชาวอิสราเอลทุกคนร้องเพลงอย่างสนุกสนานด้วยความยินดีอย่างยิ่ง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7293911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h" altLang="ko-KR" sz="4000">
                <a:solidFill>
                  <a:srgbClr val="FF0000"/>
                </a:solidFill>
              </a:rPr>
              <a:t>บทเรียนวันนี้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218196" y="6856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484784"/>
            <a:ext cx="82089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h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พระเจ้าทรงช่วยชาวอิสราเอลให้พ้นจากสถานการณ์ที่สิ้นหวัง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th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ฉันเองก็ตกอยู่ในสถานการณ์ที่ต้องตายเพราะบาป แต่พระเจ้าส่งพระเยซูมาเพื่อช่วยฉัน!</a:t>
            </a:r>
          </a:p>
          <a:p>
            <a:pPr xmlns:a="http://schemas.openxmlformats.org/drawingml/2006/main" algn="ctr"/>
            <a:r xmlns:a="http://schemas.openxmlformats.org/drawingml/2006/main">
              <a:rPr lang="th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พระเจ้าช่วยฉันจากความตายชั่วนิรันดร์!</a:t>
            </a:r>
          </a:p>
          <a:p>
            <a:pPr xmlns:a="http://schemas.openxmlformats.org/drawingml/2006/main" algn="ctr"/>
            <a:r xmlns:a="http://schemas.openxmlformats.org/drawingml/2006/main">
              <a:rPr lang="th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โอ้ พระบิดาเจ้า ขอบคุณมาก!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5308479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h" altLang="ko-KR" sz="3200"/>
              <a:t>พระเจ้าคือ?</a:t>
            </a:r>
            <a:r xmlns:a="http://schemas.openxmlformats.org/drawingml/2006/main">
              <a:rPr lang="th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h" altLang="ko-KR" sz="3600">
                <a:solidFill>
                  <a:srgbClr val="C00000"/>
                </a:solidFill>
              </a:rPr>
              <a:t>พระเจ้า.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h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พระเจ้าทรงเป็นพระผู้ช่วยให้รอดของเราผู้ทรงช่วยประชากรของพระองค์ด้วยวิธีที่อัศจรรย์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7399110"/>
      </p:ext>
    </p:extLst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h" altLang="ko-KR" sz="4000">
                <a:solidFill>
                  <a:srgbClr val="FF0000"/>
                </a:solidFill>
              </a:rPr>
              <a:t>แบบทดสอบวันนี้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45071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106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h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ชาวอิสราเอลข้ามทะเลแดงได้อย่างไร?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พระเจ้าส่งเรือลำใหญ่มาให้พวกเขา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พระเจ้าปล่อยให้พวกเขาเดินบนน้ำทะเล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พระเจ้าทรงแบ่งทะเลแดงและปล่อยให้พวกเขาเดินต่อไป</a:t>
            </a:r>
          </a:p>
          <a:p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พื้นดินแห้ง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30044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พระเจ้าปล่อยให้พวกเขาบินข้ามทะเล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75471"/>
            <a:ext cx="87129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h" altLang="en-US" sz="2800">
                <a:solidFill>
                  <a:srgbClr val="FF0000"/>
                </a:solidFill>
              </a:rPr>
              <a:t>3 </a:t>
            </a:r>
            <a:r xmlns:a="http://schemas.openxmlformats.org/drawingml/2006/main">
              <a:rPr lang="th" altLang="ko-KR" sz="2800">
                <a:solidFill>
                  <a:srgbClr val="FF0000"/>
                </a:solidFill>
              </a:rPr>
              <a:t>พระเจ้าทรงแบ่งทะเลแดงและปล่อยให้พวกเขาเดินต่อไป</a:t>
            </a:r>
          </a:p>
          <a:p>
            <a:r xmlns:a="http://schemas.openxmlformats.org/drawingml/2006/main">
              <a:rPr lang="th" altLang="ko-KR" sz="2800">
                <a:solidFill>
                  <a:srgbClr val="FF0000"/>
                </a:solidFill>
              </a:rPr>
              <a:t>พื้นดินแห้ง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7449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h" altLang="ko-KR" sz="4000">
                <a:solidFill>
                  <a:srgbClr val="FF0000"/>
                </a:solidFill>
              </a:rPr>
              <a:t>คำวันนี้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11260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98129" y="59740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h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โมเสสจึงยื่นมือออกไปเหนือทะเล และตลอดคืนนั้นพระเยโฮวาห์ทรงบันดาลให้ลมตะวันออกพัดแรงจนกลายเป็นแผ่นดินแห้ง น้ำถูกแบ่งแยก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อพยพ</a:t>
            </a:r>
            <a:r xmlns:a="http://schemas.openxmlformats.org/drawingml/2006/main">
              <a:rPr lang="t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14:</a:t>
            </a:r>
            <a:r xmlns:a="http://schemas.openxmlformats.org/drawingml/2006/main">
              <a:rPr lang="t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21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3652139"/>
      </p:ext>
    </p:extLst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h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ลำดับที่ 20 พระวจนะของพระเจ้า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-7186" y="1916832"/>
            <a:ext cx="39311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h" altLang="ko-KR" sz="3600"/>
              <a:t>พระเจ้าผู้ทรงปล่อยเนื้อลง</a:t>
            </a:r>
            <a:endParaRPr xmlns:a="http://schemas.openxmlformats.org/drawingml/2006/main" lang="ko-KR" altLang="en-US" sz="36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3016" y="1962617"/>
            <a:ext cx="5364088" cy="3792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2620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h" altLang="ko-KR" sz="4000">
                <a:solidFill>
                  <a:srgbClr val="FF0000"/>
                </a:solidFill>
              </a:rPr>
              <a:t>คำวันนี้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6241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58763" y="6241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700808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h" altLang="ko-KR" sz="3600">
                <a:solidFill>
                  <a:schemeClr val="bg1">
                    <a:lumMod val="50000"/>
                  </a:schemeClr>
                </a:solidFill>
              </a:rPr>
              <a:t>“ฉันได้ยินเสียงบ่นของชาวอิสราเอล บอกพวกเขาว่า 'ในเวลาพลบค่ำพวกเจ้าจะกินเนื้อ และในเวลาเช้าพวกเจ้าจะอิ่มด้วยขนมปัง แล้วพวกเจ้าจะรู้ว่าเราคือพระเยโฮวาห์พระเจ้าของเจ้า' "</a:t>
            </a:r>
            <a:endParaRPr xmlns:a="http://schemas.openxmlformats.org/drawingml/2006/main" lang="ko-KR" altLang="en-US" sz="3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อพยพ</a:t>
            </a:r>
            <a:r xmlns:a="http://schemas.openxmlformats.org/drawingml/2006/main">
              <a:rPr lang="t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16:12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38097"/>
      </p:ext>
    </p:extLst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ชาวอิสราเอลไม่มีอาหารในทะเลทราย แล้วพวกเขาก็บ่นต่อโมเสสและพระเจ้า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662" y="12941"/>
            <a:ext cx="8294675" cy="5864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694872"/>
      </p:ext>
    </p:extLst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แล้วองค์พระผู้เป็นเจ้าตรัสกับโมเสส “ฉันจะให้อาหารจากสวรรค์ลงมาเพื่อคุณ”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350" y="0"/>
            <a:ext cx="8312978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085485"/>
      </p:ext>
    </p:extLst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ในตอนเช้า เกล็ดบางๆ เหมือนน้ำค้างแข็งปรากฏขึ้นบนพื้นทะเลทราย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92" y="0"/>
            <a:ext cx="9144000" cy="5696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147376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โมเสสมีชีวิตอยู่ในฐานะคนเลี้ยงแกะเป็นเวลา 40 ปี และในที่สุดเขาก็มีอายุ 80 ปี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992" y="-11699"/>
            <a:ext cx="8335008" cy="5892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147376"/>
      </p:ext>
    </p:extLst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683" y="5301208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ในเวลาเย็นมีนกคุ่มมาเหนือพวกเขาและตกลงมาปิดค่าย พวกเขารวบรวมปรุงและกิน พวกเขาไม่อดอาหารแม้แต่ในทะเลทราย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054" name="Picture 6" descr="http://thumbs.dreamstime.com/z/many-birds-flying-sky-silhouettes-pigeons-motion-blur-isolated-white-3655547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74"/>
          <a:stretch>
            <a:fillRect/>
          </a:stretch>
        </p:blipFill>
        <p:spPr bwMode="auto">
          <a:xfrm>
            <a:off x="0" y="1"/>
            <a:ext cx="9144000" cy="4941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137"/>
          <a:stretch>
            <a:fillRect/>
          </a:stretch>
        </p:blipFill>
        <p:spPr>
          <a:xfrm>
            <a:off x="3707904" y="2470585"/>
            <a:ext cx="5323754" cy="2629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050306"/>
      </p:ext>
    </p:extLst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05264"/>
            <a:ext cx="905463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h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"ขอบคุณพระเจ้า!" โมเสสและชาวอิสราเอลประหลาดใจในฤทธานุภาพสูงสุดของพระเจ้า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974" y="0"/>
            <a:ext cx="8083959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417316"/>
      </p:ext>
    </p:extLst>
  </p:cSld>
  <p:clrMapOvr>
    <a:masterClrMapping/>
  </p:clrMapOvr>
  <p:transition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h" altLang="ko-KR" sz="4000">
                <a:solidFill>
                  <a:srgbClr val="FF0000"/>
                </a:solidFill>
              </a:rPr>
              <a:t>บทเรียนวันนี้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3129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835696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330890"/>
            <a:ext cx="82089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h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พระเจ้าทรงจัดเตรียมอาหารประจำวันแก่ประชากรของพระองค์ด้วยวิธีที่น่าอัศจรรย์และฤทธานุภาพสูงสุดของพระองค์แม้ในทะเลทรายที่พวกเขาหาไม่พบ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th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เราเชื่อว่าพระเจ้าจะทรงจัดเตรียมสิ่งจำเป็นของเราด้วยวิธีที่ยอดเยี่ยมของพระองค์อย่างซื่อสัตย์</a:t>
            </a:r>
          </a:p>
        </p:txBody>
      </p:sp>
    </p:spTree>
    <p:extLst>
      <p:ext uri="{BB962C8B-B14F-4D97-AF65-F5344CB8AC3E}">
        <p14:creationId xmlns:p14="http://schemas.microsoft.com/office/powerpoint/2010/main" val="3485308479"/>
      </p:ext>
    </p:extLst>
  </p:cSld>
  <p:clrMapOvr>
    <a:masterClrMapping/>
  </p:clrMapOvr>
  <p:transition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33268" y="206953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h" altLang="ko-KR" sz="3200"/>
              <a:t>พระเจ้าคือ?</a:t>
            </a:r>
            <a:r xmlns:a="http://schemas.openxmlformats.org/drawingml/2006/main">
              <a:rPr lang="th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h" altLang="ko-KR" sz="3600">
                <a:solidFill>
                  <a:srgbClr val="C00000"/>
                </a:solidFill>
              </a:rPr>
              <a:t>พระเจ้า..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h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พระองค์ทรงเป็นพระเจ้าผู้อัศจรรย์ผู้ทรงทราบความจำเป็นของเราล่วงหน้าและจัดเตรียมวิธีอันน่าอัศจรรย์ของพระองค์ให้พวกเขา</a:t>
            </a:r>
          </a:p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7399110"/>
      </p:ext>
    </p:extLst>
  </p:cSld>
  <p:clrMapOvr>
    <a:masterClrMapping/>
  </p:clrMapOvr>
  <p:transition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h" altLang="ko-KR" sz="4000">
                <a:solidFill>
                  <a:srgbClr val="FF0000"/>
                </a:solidFill>
              </a:rPr>
              <a:t>แบบทดสอบวันนี้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379495" y="6146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101949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h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พระเจ้าทรงจัดเตรียมอะไรให้กับผู้ที่หิวโหยของพระองค์?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มานาและนกกระทา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ขนมปังและนม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3. </a:t>
            </a:r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เนื้อและน้ำ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ข้าวและซุป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90801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h" altLang="en-US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lang="th" altLang="ko-KR" sz="2800">
                <a:solidFill>
                  <a:srgbClr val="FF0000"/>
                </a:solidFill>
              </a:rPr>
              <a:t>มานาและนกกระทา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7449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h" altLang="ko-KR" sz="4000">
                <a:solidFill>
                  <a:srgbClr val="FF0000"/>
                </a:solidFill>
              </a:rPr>
              <a:t>คำวันนี้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6241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835696" y="6241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700808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h" altLang="ko-KR" sz="3600">
                <a:solidFill>
                  <a:schemeClr val="bg1">
                    <a:lumMod val="50000"/>
                  </a:schemeClr>
                </a:solidFill>
              </a:rPr>
              <a:t>“ฉันได้ยินเสียงบ่นของชาวอิสราเอล บอกพวกเขาว่า 'ในเวลาพลบค่ำพวกเจ้าจะกินเนื้อ และในเวลาเช้าพวกเจ้าจะอิ่มด้วยขนมปัง แล้วพวกเจ้าจะรู้ว่าเราคือพระเยโฮวาห์พระเจ้าของเจ้า' "</a:t>
            </a:r>
            <a:endParaRPr xmlns:a="http://schemas.openxmlformats.org/drawingml/2006/main" lang="ko-KR" altLang="en-US" sz="3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อพยพ</a:t>
            </a:r>
            <a:r xmlns:a="http://schemas.openxmlformats.org/drawingml/2006/main">
              <a:rPr lang="t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16:12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270788"/>
      </p:ext>
    </p:extLst>
  </p:cSld>
  <p:clrMapOvr>
    <a:masterClrMapping/>
  </p:clrMapOvr>
  <p:transition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th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เลขที่</a:t>
            </a:r>
            <a:r xmlns:a="http://schemas.openxmlformats.org/drawingml/2006/main">
              <a:rPr lang="th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th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21 พระวจนะของพระเจ้า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41764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th" altLang="ko-KR" sz="4000"/>
              <a:t>บัญญัติสิบประการ</a:t>
            </a:r>
            <a:endParaRPr xmlns:a="http://schemas.openxmlformats.org/drawingml/2006/main" lang="ko-KR" altLang="en-US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960" y="1982740"/>
            <a:ext cx="4929496" cy="3606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07605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th" altLang="ko-KR" sz="4000">
                <a:solidFill>
                  <a:srgbClr val="FF0000"/>
                </a:solidFill>
              </a:rPr>
              <a:t>คำวันนี้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5911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25112" y="8056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th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โมเสสอยู่ที่นั่นกับพระเจ้าสี่สิบวันสี่สิบคืนโดยไม่รับประทานอาหาร</a:t>
            </a:r>
          </a:p>
          <a:p>
            <a:r xmlns:a="http://schemas.openxmlformats.org/drawingml/2006/main">
              <a:rPr lang="th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ขนมปังหรือน้ำดื่ม และพระองค์ทรงจารึกถ้อยคำแห่งพันธสัญญาไว้บนแผ่นศิลาคือพระบัญญัติสิบประการ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อพยพ 34:28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7032025"/>
      </p:ext>
    </p:extLst>
  </p:cSld>
  <p:clrMapOvr>
    <a:masterClrMapping/>
  </p:clrMapOvr>
  <p:transition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8" y="5445224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ชาวอิสราเอลมาถึงภูเขาโฮเรบ (ภูเขาซีนาย) พระสิริของพระเจ้าเต็มอยู่บนภูเขามอนต์ซีนาย (ภูเขาโฮเรบ)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143999" cy="544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076154"/>
      </p:ext>
    </p:extLst>
  </p:cSld>
  <p:clrMapOvr>
    <a:masterClrMapping/>
  </p:clrMapOvr>
  <p:transition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33" y="6995"/>
            <a:ext cx="8183932" cy="579826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787261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พระเจ้าตรัสกับโมเสสว่า “จงขึ้นมาหาเราบนภูเขาเถิด” โมเสสขึ้นไปบนภูเขาของพระเจ้า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1325186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2598" y="5517232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วันหนึ่งพระเจ้าทรงเรียกเขาในพุ่มไม้ที่ลุกไหม้และตรัสกับเขาว่า “เราจะส่งเจ้าไปเข้าเฝ้าฟาโรห์เพื่อช่วยชาวอิสราเอลประชากรของเราให้พ้นจากอียิปต์”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8712"/>
            <a:ext cx="9144000" cy="5545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512773"/>
      </p:ext>
    </p:extLst>
  </p:cSld>
  <p:clrMapOvr>
    <a:masterClrMapping/>
  </p:clrMapOvr>
  <p:transition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366" y="6021288"/>
            <a:ext cx="90546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พระเจ้าองค์พระผู้เป็นเจ้าทรงพบบนภูเขาโฮเรบ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043" y="-11699"/>
            <a:ext cx="8316906" cy="5892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695559"/>
      </p:ext>
    </p:extLst>
  </p:cSld>
  <p:clrMapOvr>
    <a:masterClrMapping/>
  </p:clrMapOvr>
  <p:transition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5473005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พระเจ้าประทานแผ่นศิลาแก่โมเสส พระเจ้าทรงเขียนกฎหมายและคำสั่งในนั้นเพื่อให้ชาวอิสราเอลรักษาพระบัญญัติสิบประการ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-28712"/>
            <a:ext cx="8352928" cy="5041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260669"/>
      </p:ext>
    </p:extLst>
  </p:cSld>
  <p:clrMapOvr>
    <a:masterClrMapping/>
  </p:clrMapOvr>
  <p:transition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565338"/>
            <a:ext cx="905463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th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“ขอบพระคุณพระเจ้าที่ทรงประทานกฎเกณฑ์แก่เรา”</a:t>
            </a:r>
          </a:p>
          <a:p>
            <a:r xmlns:a="http://schemas.openxmlformats.org/drawingml/2006/main">
              <a:rPr lang="th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โมเสสคิดว่า “เราจะเผยแพร่และสอนพระบัญญัติสิบประการอันล้ำค่านี้”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699"/>
            <a:ext cx="9127908" cy="5344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004946"/>
      </p:ext>
    </p:extLst>
  </p:cSld>
  <p:clrMapOvr>
    <a:masterClrMapping/>
  </p:clrMapOvr>
  <p:transition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th" altLang="ko-KR" sz="4000">
                <a:solidFill>
                  <a:srgbClr val="FF0000"/>
                </a:solidFill>
              </a:rPr>
              <a:t>บทเรียนวันนี้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324611" y="4958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835696" y="8332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52238" y="1788542"/>
            <a:ext cx="820891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th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บัญญัติสิบประการเป็นกฎเกณฑ์อันล้ำค่าที่พระเจ้าประทานให้กับชีวิตของเรา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th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เมื่อเราเชื่อฟังกฎหมายของพระเจ้า พระเจ้าจะทรงพอพระทัยกับชีวิตของเรา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3828348"/>
      </p:ext>
    </p:extLst>
  </p:cSld>
  <p:clrMapOvr>
    <a:masterClrMapping/>
  </p:clrMapOvr>
  <p:transition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th" altLang="ko-KR" sz="3200"/>
              <a:t>พระเจ้า?</a:t>
            </a:r>
            <a:r xmlns:a="http://schemas.openxmlformats.org/drawingml/2006/main">
              <a:rPr lang="th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th" altLang="ko-KR" sz="3600">
                <a:solidFill>
                  <a:srgbClr val="C00000"/>
                </a:solidFill>
              </a:rPr>
              <a:t>พระเจ้า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th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พระเจ้าทรงประทานกฎหมายและพระบัญญัติสิบประการแก่เรา</a:t>
            </a:r>
          </a:p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 xmlns:a="http://schemas.openxmlformats.org/drawingml/2006/main">
              <a:rPr lang="th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พระเจ้าทรงยอมให้เรารู้จักพระองค์ผ่านทางกฎและพระบัญญัติเหล่านี้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7780456"/>
      </p:ext>
    </p:extLst>
  </p:cSld>
  <p:clrMapOvr>
    <a:masterClrMapping/>
  </p:clrMapOvr>
  <p:transition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th" altLang="ko-KR" sz="4000">
                <a:solidFill>
                  <a:srgbClr val="FF0000"/>
                </a:solidFill>
              </a:rPr>
              <a:t>แบบทดสอบวันนี้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64160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38050" y="61465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th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พระเจ้าเขียนบัญญัติสิบประการไว้ที่ไหน?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t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แผ่นไม้</a:t>
            </a:r>
            <a:r xmlns:a="http://schemas.openxmlformats.org/drawingml/2006/main">
              <a:rPr lang="t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t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โคลน</a:t>
            </a:r>
            <a:r xmlns:a="http://schemas.openxmlformats.org/drawingml/2006/main">
              <a:rPr lang="t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ยาเม็ด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t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กระดาษ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t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แผ่นหิน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th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th" altLang="ko-KR" sz="2800">
                <a:solidFill>
                  <a:srgbClr val="FF0000"/>
                </a:solidFill>
              </a:rPr>
              <a:t>แผ่นหิน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779422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th" altLang="ko-KR" sz="4000">
                <a:solidFill>
                  <a:srgbClr val="FF0000"/>
                </a:solidFill>
              </a:rPr>
              <a:t>คำวันนี้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5911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25112" y="8056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th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โมเสสอยู่ที่นั่นกับพระเจ้าสี่สิบวันสี่สิบคืนโดยไม่รับประทานอาหาร</a:t>
            </a:r>
          </a:p>
          <a:p>
            <a:r xmlns:a="http://schemas.openxmlformats.org/drawingml/2006/main">
              <a:rPr lang="th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ขนมปังหรือน้ำดื่ม และพระองค์ทรงจารึกถ้อยคำแห่งพันธสัญญาไว้บนแผ่นศิลาคือพระบัญญัติสิบประการ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อพยพ 34:28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3249803"/>
      </p:ext>
    </p:extLst>
  </p:cSld>
  <p:clrMapOvr>
    <a:masterClrMapping/>
  </p:clrMapOvr>
  <p:transition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h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ฉบับที่ 22 พระวจนะของพระเจ้า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35496" y="1772816"/>
            <a:ext cx="393111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h" altLang="ko-KR" sz="4400"/>
              <a:t>ลูกวัวทองคำ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3016" y="1831583"/>
            <a:ext cx="5364088" cy="379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31888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h" altLang="ko-KR" sz="4000">
                <a:solidFill>
                  <a:srgbClr val="FF0000"/>
                </a:solidFill>
              </a:rPr>
              <a:t>คำวันนี้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88502" y="2043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22925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h" altLang="ko-KR" sz="3600">
                <a:solidFill>
                  <a:schemeClr val="bg1">
                    <a:lumMod val="50000"/>
                  </a:schemeClr>
                </a:solidFill>
              </a:rPr>
              <a:t>พระองค์ทรงนำของที่มอบให้มาปั้นเป็นเทวรูป</a:t>
            </a:r>
          </a:p>
          <a:p>
            <a:r xmlns:a="http://schemas.openxmlformats.org/drawingml/2006/main">
              <a:rPr lang="th" altLang="ko-KR" sz="3600">
                <a:solidFill>
                  <a:schemeClr val="bg1">
                    <a:lumMod val="50000"/>
                  </a:schemeClr>
                </a:solidFill>
              </a:rPr>
              <a:t>ลูกวัวก็ปั้นมันด้วยเครื่องมือ แล้วพวกเขากล่าวว่า "โอ อิสราเอลเอ๋ย เหล่านี้เป็นเทพเจ้าของเจ้า ผู้นำเจ้าออกจากอียิปต์"</a:t>
            </a:r>
          </a:p>
          <a:p>
            <a:r xmlns:a="http://schemas.openxmlformats.org/drawingml/2006/main">
              <a:rPr lang="th" altLang="ko-KR" sz="360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753794" y="5295330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อพยพ</a:t>
            </a:r>
            <a:r xmlns:a="http://schemas.openxmlformats.org/drawingml/2006/main">
              <a:rPr lang="t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32:4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2248937"/>
      </p:ext>
    </p:extLst>
  </p:cSld>
  <p:clrMapOvr>
    <a:masterClrMapping/>
  </p:clrMapOvr>
  <p:transition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373216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เมื่อโมเสสไม่ได้ลงมาจากภูเขานานนัก พวกเขาก็รู้สึกไม่สบายใจ “เราต้องการให้พระเจ้าของเรานำเราแทนโมเสส”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401" y="0"/>
            <a:ext cx="8277177" cy="52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864264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920824"/>
            <a:ext cx="905463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th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โมเสสกลับมายังอียิปต์เพื่อช่วยประชากรของเขาที่ชาวอิสราเอลถือไม้เท้าที่พระเจ้าประทานแก่เขา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088" y="0"/>
            <a:ext cx="8171044" cy="5776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293911"/>
      </p:ext>
    </p:extLst>
  </p:cSld>
  <p:clrMapOvr>
    <a:masterClrMapping/>
  </p:clrMapOvr>
  <p:transition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ดังนั้นพวกเขาจึงสร้างลูกวัวทองคำและบูชามันเพื่อเป็นเทพเจ้านำทางพวกเขา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624"/>
            <a:ext cx="8312665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461347"/>
      </p:ext>
    </p:extLst>
  </p:cSld>
  <p:clrMapOvr>
    <a:masterClrMapping/>
  </p:clrMapOvr>
  <p:transition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โมเสสที่ลงมาพร้อมบัญญัติสิบประการโกรธมาก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954" y="-27383"/>
            <a:ext cx="8334092" cy="5904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411084"/>
      </p:ext>
    </p:extLst>
  </p:cSld>
  <p:clrMapOvr>
    <a:masterClrMapping/>
  </p:clrMapOvr>
  <p:transition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พระเจ้าทรงกริ้วพวกเขาอย่างรุนแรง “เราจะทำลายพวกเขา แล้วเราจะทำให้เจ้าเป็นชนชาติที่ยิ่งใหญ่”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903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657043"/>
      </p:ext>
    </p:extLst>
  </p:cSld>
  <p:clrMapOvr>
    <a:masterClrMapping/>
  </p:clrMapOvr>
  <p:transition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-36512" y="5920824"/>
            <a:ext cx="920783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h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แต่โมเสสอธิษฐานต่อพระเจ้าเพื่อให้อภัยพวกเขาอย่างจริงจัง พระเจ้าทรงได้ยินคำอธิษฐานของโมเสสและทรงอภัยโทษพวกเขา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816" y="7674"/>
            <a:ext cx="9148815" cy="591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206664"/>
      </p:ext>
    </p:extLst>
  </p:cSld>
  <p:clrMapOvr>
    <a:masterClrMapping/>
  </p:clrMapOvr>
  <p:transition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h" altLang="ko-KR" sz="4000">
                <a:solidFill>
                  <a:srgbClr val="FF0000"/>
                </a:solidFill>
              </a:rPr>
              <a:t>วันนี้</a:t>
            </a:r>
            <a:r xmlns:a="http://schemas.openxmlformats.org/drawingml/2006/main">
              <a:rPr lang="th" altLang="en-US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lang="th" altLang="ko-KR" sz="4000">
                <a:solidFill>
                  <a:srgbClr val="FF0000"/>
                </a:solidFill>
              </a:rPr>
              <a:t>บทเรียน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67150" y="5136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25112" y="51368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124744"/>
            <a:ext cx="8208912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h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สิ่งที่พระเจ้าเกลียดที่สุดคือการนมัสการพระเจ้าอื่นแทนพระองค์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th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ห้ามทำรูปเคารพสำหรับตนเองไม่ว่าอย่างไรก็ตาม</a:t>
            </a:r>
          </a:p>
          <a:p>
            <a:pPr xmlns:a="http://schemas.openxmlformats.org/drawingml/2006/main" algn="ctr"/>
            <a:r xmlns:a="http://schemas.openxmlformats.org/drawingml/2006/main">
              <a:rPr lang="th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ไม่ว่าจะเกิดอะไรขึ้น ห้ามกราบไหว้พวกเขาเด็ดขาด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9125427"/>
      </p:ext>
    </p:extLst>
  </p:cSld>
  <p:clrMapOvr>
    <a:masterClrMapping/>
  </p:clrMapOvr>
  <p:transition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h" altLang="ko-KR" sz="3200">
                <a:solidFill>
                  <a:srgbClr val="FF0000"/>
                </a:solidFill>
              </a:rPr>
              <a:t>พระเจ้า?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2456" y="73724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89806" y="10683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h" altLang="ko-KR" sz="3600">
                <a:solidFill>
                  <a:srgbClr val="C00000"/>
                </a:solidFill>
              </a:rPr>
              <a:t>พระเจ้า…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h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พระเจ้าทรงเกลียดการบูชารูปเคารพมากที่สุดแทนพระองค์</a:t>
            </a:r>
          </a:p>
          <a:p>
            <a:endParaRPr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8872342"/>
      </p:ext>
    </p:extLst>
  </p:cSld>
  <p:clrMapOvr>
    <a:masterClrMapping/>
  </p:clrMapOvr>
  <p:transition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h" altLang="ko-KR" sz="4000">
                <a:solidFill>
                  <a:srgbClr val="FF0000"/>
                </a:solidFill>
              </a:rPr>
              <a:t>แบบทดสอบวันนี้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90363" y="2384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63928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h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ชาวอิสราเอลสร้างรูปเคารพอะไรขึ้นเพื่อทำบาป?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สีทอง</a:t>
            </a:r>
            <a:r xmlns:a="http://schemas.openxmlformats.org/drawingml/2006/main">
              <a:rPr lang="t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อีเกิล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493151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น่องทองคำ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ลูกวัวสีเงิน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เงิน</a:t>
            </a:r>
            <a:r xmlns:a="http://schemas.openxmlformats.org/drawingml/2006/main">
              <a:rPr lang="t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อีเกิล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2536" y="3493151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h" altLang="en-US" sz="2800">
                <a:solidFill>
                  <a:srgbClr val="FF0000"/>
                </a:solidFill>
              </a:rPr>
              <a:t>② </a:t>
            </a:r>
            <a:r xmlns:a="http://schemas.openxmlformats.org/drawingml/2006/main">
              <a:rPr lang="th" altLang="ko-KR" sz="2800">
                <a:solidFill>
                  <a:srgbClr val="FF0000"/>
                </a:solidFill>
              </a:rPr>
              <a:t>น่องทองคำ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912477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h" altLang="ko-KR" sz="4000">
                <a:solidFill>
                  <a:srgbClr val="FF0000"/>
                </a:solidFill>
              </a:rPr>
              <a:t>คำวันนี้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88502" y="2043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22925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h" altLang="ko-KR" sz="3600">
                <a:solidFill>
                  <a:schemeClr val="bg1">
                    <a:lumMod val="50000"/>
                  </a:schemeClr>
                </a:solidFill>
              </a:rPr>
              <a:t>พระองค์ทรงนำของที่มอบให้มาปั้นเป็นเทวรูป</a:t>
            </a:r>
          </a:p>
          <a:p>
            <a:r xmlns:a="http://schemas.openxmlformats.org/drawingml/2006/main">
              <a:rPr lang="th" altLang="ko-KR" sz="3600">
                <a:solidFill>
                  <a:schemeClr val="bg1">
                    <a:lumMod val="50000"/>
                  </a:schemeClr>
                </a:solidFill>
              </a:rPr>
              <a:t>ลูกวัวก็ปั้นมันด้วยเครื่องมือ แล้วพวกเขากล่าวว่า "โอ อิสราเอลเอ๋ย เหล่านี้เป็นเทพเจ้าของเจ้า ผู้นำเจ้าออกจากอียิปต์"</a:t>
            </a:r>
          </a:p>
          <a:p>
            <a:r xmlns:a="http://schemas.openxmlformats.org/drawingml/2006/main">
              <a:rPr lang="th" altLang="ko-KR" sz="360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753794" y="5295330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อพยพ</a:t>
            </a:r>
            <a:r xmlns:a="http://schemas.openxmlformats.org/drawingml/2006/main">
              <a:rPr lang="t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32:4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0136844"/>
      </p:ext>
    </p:extLst>
  </p:cSld>
  <p:clrMapOvr>
    <a:masterClrMapping/>
  </p:clrMapOvr>
  <p:transition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h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ฉบับที่ 23 พระวจนะของพระเจ้า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4909" y="4221088"/>
            <a:ext cx="2592288" cy="2173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04909" y="5564135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35496" y="1772816"/>
            <a:ext cx="3931114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h" altLang="ko-KR" sz="4400"/>
              <a:t>บ้านของพระเจ้า (พลับพลา) ในทะเลทราย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8142" y="1831583"/>
            <a:ext cx="5173836" cy="379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8688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h" altLang="ko-KR" sz="4000">
                <a:solidFill>
                  <a:srgbClr val="FF0000"/>
                </a:solidFill>
              </a:rPr>
              <a:t>คำวันนี้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88502" y="5161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38050" y="60640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h" altLang="ko-KR" sz="3600">
                <a:solidFill>
                  <a:schemeClr val="bg1">
                    <a:lumMod val="50000"/>
                  </a:schemeClr>
                </a:solidFill>
              </a:rPr>
              <a:t>ในวันที่พลับพลาซึ่งเป็นเต็นท์แห่งพระโอวาทถูกตั้งขึ้น มีเมฆมาปกคลุมพลับพลานั้น ตั้งแต่เย็นจนถึงเช้าเมฆเหนือพลับพลาดูเหมือนไฟ</a:t>
            </a:r>
            <a:endParaRPr xmlns:a="http://schemas.openxmlformats.org/drawingml/2006/main" lang="ko-KR" altLang="en-US" sz="3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4945780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ตัวเลข</a:t>
            </a:r>
            <a:r xmlns:a="http://schemas.openxmlformats.org/drawingml/2006/main">
              <a:rPr lang="t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9:15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2025413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th" altLang="ko-KR" sz="4000">
                <a:solidFill>
                  <a:srgbClr val="FF0000"/>
                </a:solidFill>
              </a:rPr>
              <a:t>บทเรียนวันนี้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80090" y="107087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107530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th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พระเจ้าทรงเรียกโมเสสเป็นผู้นำของชาวอิสราเอลเมื่ออายุ 80 ปี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th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แผนของพระเจ้าแตกต่างจากของเรา แต่แผนของพระองค์สมบูรณ์แบบเสมอ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th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เราต้องเชื่อว่าแผนการของพระเจ้าสมบูรณ์แบบและเราต้องพึ่งพาพระองค์</a:t>
            </a:r>
          </a:p>
        </p:txBody>
      </p:sp>
    </p:spTree>
    <p:extLst>
      <p:ext uri="{BB962C8B-B14F-4D97-AF65-F5344CB8AC3E}">
        <p14:creationId xmlns:p14="http://schemas.microsoft.com/office/powerpoint/2010/main" val="3485308479"/>
      </p:ext>
    </p:extLst>
  </p:cSld>
  <p:clrMapOvr>
    <a:masterClrMapping/>
  </p:clrMapOvr>
  <p:transition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พระเจ้าตรัสกับโมเสสให้สร้างพลับพลาซึ่งเป็นพระนิเวศของพระเจ้า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401" y="0"/>
            <a:ext cx="8277177" cy="5864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384838"/>
      </p:ext>
    </p:extLst>
  </p:cSld>
  <p:clrMapOvr>
    <a:masterClrMapping/>
  </p:clrMapOvr>
  <p:transition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508277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พระเจ้าทรงบอกทุกสิ่งเกี่ยวกับพลับพลา ทั้งรูปทรงและทุกสิ่งที่ควรเตรียมไว้สำหรับพลับพลา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896" y="2132856"/>
            <a:ext cx="4529354" cy="3320128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39"/>
          <a:stretch>
            <a:fillRect/>
          </a:stretch>
        </p:blipFill>
        <p:spPr>
          <a:xfrm>
            <a:off x="683568" y="116632"/>
            <a:ext cx="3291840" cy="280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692048"/>
      </p:ext>
    </p:extLst>
  </p:cSld>
  <p:clrMapOvr>
    <a:masterClrMapping/>
  </p:clrMapOvr>
  <p:transition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และพระเจ้าให้พวกเขารู้วิธีใช้ทุกบทความเมื่อพวกเขานมัสการพระเจ้าในพลับพลา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800" y="883058"/>
            <a:ext cx="6172200" cy="501015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3" y="980728"/>
            <a:ext cx="2368263" cy="216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287481"/>
      </p:ext>
    </p:extLst>
  </p:cSld>
  <p:clrMapOvr>
    <a:masterClrMapping/>
  </p:clrMapOvr>
  <p:transition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โมเสสและชนชาติอิสราเอลได้สร้างพลับพลาซึ่งเป็นพระนิเวศของพระเจ้าตามคำสั่งสอนของพระเจ้า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63"/>
          <a:stretch>
            <a:fillRect/>
          </a:stretch>
        </p:blipFill>
        <p:spPr>
          <a:xfrm>
            <a:off x="0" y="0"/>
            <a:ext cx="9144000" cy="580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629023"/>
      </p:ext>
    </p:extLst>
  </p:cSld>
  <p:clrMapOvr>
    <a:masterClrMapping/>
  </p:clrMapOvr>
  <p:transition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-63838" y="5565338"/>
            <a:ext cx="9207838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h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ในวันที่สร้างพลับพลา เมฆซึ่งแสดงพระสิริของพระเจ้ามาปกคลุมพลับพลานั้น พลับพลาเป็นเครื่องหมายแสดงว่าพระเจ้าทรงสถิตอยู่กับชาวอิสราเอล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720" y="0"/>
            <a:ext cx="9158720" cy="544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562969"/>
      </p:ext>
    </p:extLst>
  </p:cSld>
  <p:clrMapOvr>
    <a:masterClrMapping/>
  </p:clrMapOvr>
  <p:transition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h" altLang="ko-KR" sz="4000">
                <a:solidFill>
                  <a:srgbClr val="FF0000"/>
                </a:solidFill>
              </a:rPr>
              <a:t>บทเรียนวันนี้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124744"/>
            <a:ext cx="820891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h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พระเจ้าอนุญาตให้ชาวอิสราเอลสร้างพลับพลาซึ่งเป็นบ้านของพระเจ้า และทำให้พวกเขาอาศัยอยู่โดยมีพลับพลาเป็นศูนย์กลางของพวกเขา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th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เราควรดำเนินชีวิตร่วมกับพระเจ้าในฐานะศูนย์กลางความคิดและชีวิตของเรา</a:t>
            </a:r>
          </a:p>
        </p:txBody>
      </p:sp>
    </p:spTree>
    <p:extLst>
      <p:ext uri="{BB962C8B-B14F-4D97-AF65-F5344CB8AC3E}">
        <p14:creationId xmlns:p14="http://schemas.microsoft.com/office/powerpoint/2010/main" val="492689379"/>
      </p:ext>
    </p:extLst>
  </p:cSld>
  <p:clrMapOvr>
    <a:masterClrMapping/>
  </p:clrMapOvr>
  <p:transition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h" altLang="ko-KR" sz="3200">
                <a:solidFill>
                  <a:srgbClr val="FF0000"/>
                </a:solidFill>
              </a:rPr>
              <a:t>พระเจ้า?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h" altLang="ko-KR" sz="3600">
                <a:solidFill>
                  <a:srgbClr val="C00000"/>
                </a:solidFill>
              </a:rPr>
              <a:t>พระเจ้า..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h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พระเจ้าทรงสถิตอยู่กับเรา เดินกับเรา นำเรา และตรัสกับเรา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1010094"/>
      </p:ext>
    </p:extLst>
  </p:cSld>
  <p:clrMapOvr>
    <a:masterClrMapping/>
  </p:clrMapOvr>
  <p:transition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h" altLang="ko-KR" sz="4000">
                <a:solidFill>
                  <a:srgbClr val="FF0000"/>
                </a:solidFill>
              </a:rPr>
              <a:t>แบบทดสอบวันนี้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75355" y="102241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89806" y="8029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h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พระเจ้าปล่อยให้ชาวอิสราเอลทำอะไร?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น่องทองคำ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บัญญัติสิบประการ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๓ </a:t>
            </a:r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พระราชวัง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พลับพลา-บ้านของพระเจ้า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164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h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th" altLang="ko-KR" sz="2800">
                <a:solidFill>
                  <a:srgbClr val="FF0000"/>
                </a:solidFill>
              </a:rPr>
              <a:t>พลับพลา-บ้านของพระเจ้า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781435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h" altLang="ko-KR" sz="4000">
                <a:solidFill>
                  <a:srgbClr val="FF0000"/>
                </a:solidFill>
              </a:rPr>
              <a:t>คำวันนี้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88502" y="5161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38050" y="60640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h" altLang="ko-KR" sz="3600">
                <a:solidFill>
                  <a:schemeClr val="bg1">
                    <a:lumMod val="50000"/>
                  </a:schemeClr>
                </a:solidFill>
              </a:rPr>
              <a:t>ในวันที่พลับพลาซึ่งเป็นเต็นท์แห่งพระโอวาทถูกตั้งขึ้น มีเมฆมาปกคลุมพลับพลานั้น ตั้งแต่เย็นจนถึงเช้าเมฆเหนือพลับพลาดูเหมือนไฟ</a:t>
            </a:r>
            <a:endParaRPr xmlns:a="http://schemas.openxmlformats.org/drawingml/2006/main" lang="ko-KR" altLang="en-US" sz="3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4945780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ตัวเลข</a:t>
            </a:r>
            <a:r xmlns:a="http://schemas.openxmlformats.org/drawingml/2006/main">
              <a:rPr lang="t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9:15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6880787"/>
      </p:ext>
    </p:extLst>
  </p:cSld>
  <p:clrMapOvr>
    <a:masterClrMapping/>
  </p:clrMapOvr>
  <p:transition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h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หมายเลข 24</a:t>
            </a:r>
            <a:r xmlns:a="http://schemas.openxmlformats.org/drawingml/2006/main">
              <a:rPr lang="th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th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ที่</a:t>
            </a:r>
            <a:r xmlns:a="http://schemas.openxmlformats.org/drawingml/2006/main">
              <a:rPr lang="th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th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คำ</a:t>
            </a:r>
            <a:r xmlns:a="http://schemas.openxmlformats.org/drawingml/2006/main">
              <a:rPr lang="th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th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ของ</a:t>
            </a:r>
            <a:r xmlns:a="http://schemas.openxmlformats.org/drawingml/2006/main">
              <a:rPr lang="th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th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พระเจ้า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h" altLang="ko-KR" sz="4400"/>
              <a:t>เจริโคทรุดตัวลง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6733" y="1196752"/>
            <a:ext cx="5065865" cy="49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5800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th" altLang="ko-KR" sz="3200"/>
              <a:t>พระเจ้าคือ?</a:t>
            </a:r>
            <a:r xmlns:a="http://schemas.openxmlformats.org/drawingml/2006/main">
              <a:rPr lang="th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th" altLang="ko-KR" sz="3600">
                <a:solidFill>
                  <a:srgbClr val="C00000"/>
                </a:solidFill>
              </a:rPr>
              <a:t>พระเจ้า..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th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พระเจ้าทรงนำเราด้วยแผนการอันสมบูรณ์แบบของพระองค์ ไม่มีข้อผิดพลาดในแผนการของพระเจ้า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7399110"/>
      </p:ext>
    </p:extLst>
  </p:cSld>
  <p:clrMapOvr>
    <a:masterClrMapping/>
  </p:clrMapOvr>
  <p:transition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h" altLang="ko-KR" sz="4000">
                <a:solidFill>
                  <a:srgbClr val="FF0000"/>
                </a:solidFill>
              </a:rPr>
              <a:t>คำวันนี้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3269" y="11260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25112" y="90494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h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ครั้งที่เจ็ด เมื่อปุโรหิตเป่าแตร โยชูวาสั่งประชาชนว่า "จงตะโกนเถิด เพราะพระเยโฮวาห์ได้ประทานเมืองนี้แก่ท่านแล้ว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โจชัว</a:t>
            </a:r>
            <a:r xmlns:a="http://schemas.openxmlformats.org/drawingml/2006/main">
              <a:rPr lang="t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6:16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8647056"/>
      </p:ext>
    </p:extLst>
  </p:cSld>
  <p:clrMapOvr>
    <a:masterClrMapping/>
  </p:clrMapOvr>
  <p:transition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ชาวอิสราเอลต้องการเข้าไปในแผ่นดินที่สัญญาไว้ แต่เมืองเยริโคซึ่งเป็นปราสาทใหญ่กลับขวางทางพวกเขาไว้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39452"/>
      </p:ext>
    </p:extLst>
  </p:cSld>
  <p:clrMapOvr>
    <a:masterClrMapping/>
  </p:clrMapOvr>
  <p:transition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พระเจ้าตรัสกับโยชูวาผู้นำของพวกเขาว่าจะทำอย่างไรจะทำลายเมืองเยรีโค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832"/>
          <a:stretch>
            <a:fillRect/>
          </a:stretch>
        </p:blipFill>
        <p:spPr>
          <a:xfrm>
            <a:off x="783519" y="1"/>
            <a:ext cx="7604905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125649"/>
      </p:ext>
    </p:extLst>
  </p:cSld>
  <p:clrMapOvr>
    <a:masterClrMapping/>
  </p:clrMapOvr>
  <p:transition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ชาวอิสราเอลเดินขบวนรอบกำแพงเมืองเยรีโคเป็นเวลาเจ็ดวันตามคำสั่งของพระเจ้า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908219"/>
      </p:ext>
    </p:extLst>
  </p:cSld>
  <p:clrMapOvr>
    <a:masterClrMapping/>
  </p:clrMapOvr>
  <p:transition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ขณะที่พวกเขาเดินรอบกำแพงเป็นเวลาหกวัน ในแต่ละวันเป็นเวลาหนึ่งครั้ง เจริโคไม่ขยับแม้แต่นิ้วเดียว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99"/>
            <a:ext cx="9144000" cy="5873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287723"/>
      </p:ext>
    </p:extLst>
  </p:cSld>
  <p:clrMapOvr>
    <a:masterClrMapping/>
  </p:clrMapOvr>
  <p:transition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-16092" y="5487957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ในวันที่เจ็ดพวกเขาเดินรอบเจ็ดครั้ง ครั้งที่เจ็ดก็ตะโกนเสียงดัง กำแพงพังทลายลง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7"/>
            <a:ext cx="9144000" cy="5301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564298"/>
      </p:ext>
    </p:extLst>
  </p:cSld>
  <p:clrMapOvr>
    <a:masterClrMapping/>
  </p:clrMapOvr>
  <p:transition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h" altLang="ko-KR" sz="4000">
                <a:solidFill>
                  <a:srgbClr val="FF0000"/>
                </a:solidFill>
              </a:rPr>
              <a:t>บทเรียนวันนี้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484784"/>
            <a:ext cx="82089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h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ชาวอิสราเอลไม่สามารถทำลายเมืองเยรีโคด้วยอำนาจของตนเองได้ แต่พระเจ้าทรงทำลายเมืองเยรีโคด้วยฤทธานุภาพของพระองค์เองเพื่อพวกเขา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th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ชาวอิสราเอลได้รับชัยชนะโดยการเชื่อฟังพระเจ้า</a:t>
            </a:r>
          </a:p>
          <a:p>
            <a:pPr xmlns:a="http://schemas.openxmlformats.org/drawingml/2006/main" algn="ctr"/>
            <a:r xmlns:a="http://schemas.openxmlformats.org/drawingml/2006/main">
              <a:rPr lang="th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ให้เราดำเนินชีวิตด้วยการเชื่อฟังพระเจ้า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th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มาขอบคุณพระเจ้าที่ทำให้เราชนะ!</a:t>
            </a:r>
          </a:p>
        </p:txBody>
      </p:sp>
    </p:spTree>
    <p:extLst>
      <p:ext uri="{BB962C8B-B14F-4D97-AF65-F5344CB8AC3E}">
        <p14:creationId xmlns:p14="http://schemas.microsoft.com/office/powerpoint/2010/main" val="1557932697"/>
      </p:ext>
    </p:extLst>
  </p:cSld>
  <p:clrMapOvr>
    <a:masterClrMapping/>
  </p:clrMapOvr>
  <p:transition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472714" y="17389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h" altLang="ko-KR" sz="3200"/>
              <a:t>พระเจ้า?</a:t>
            </a:r>
            <a:r xmlns:a="http://schemas.openxmlformats.org/drawingml/2006/main">
              <a:rPr lang="th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8642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14224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h" altLang="ko-KR" sz="3600">
                <a:solidFill>
                  <a:srgbClr val="C00000"/>
                </a:solidFill>
              </a:rPr>
              <a:t>พระเจ้า..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h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พระเจ้าประทานชัยชนะแก่ประชากรของพระองค์ผ่านฤทธิ์อำนาจอันยิ่งใหญ่ของพระองค์</a:t>
            </a:r>
          </a:p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 xmlns:a="http://schemas.openxmlformats.org/drawingml/2006/main">
              <a:rPr lang="th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เขาคือเทพเจ้าแห่งชัยชนะ!</a:t>
            </a:r>
          </a:p>
        </p:txBody>
      </p:sp>
    </p:spTree>
    <p:extLst>
      <p:ext uri="{BB962C8B-B14F-4D97-AF65-F5344CB8AC3E}">
        <p14:creationId xmlns:p14="http://schemas.microsoft.com/office/powerpoint/2010/main" val="2768614659"/>
      </p:ext>
    </p:extLst>
  </p:cSld>
  <p:clrMapOvr>
    <a:masterClrMapping/>
  </p:clrMapOvr>
  <p:transition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h" altLang="ko-KR" sz="4000">
                <a:solidFill>
                  <a:srgbClr val="FF0000"/>
                </a:solidFill>
              </a:rPr>
              <a:t>แบบทดสอบวันนี้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69277" y="11930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h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พระเจ้าทรงบัญชาอะไรให้โยชูวาทำลายเมืองเยริโค?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ขว้างก้อนหินใส่เมืองเจริโคเป็นเวลาเจ็ดวัน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อธิษฐานเผื่อเมืองเยรีโคเป็นเวลาเจ็ดวัน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3. </a:t>
            </a:r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ร้องเพลงสรรเสริญเมืองเยรีโคเป็นเวลาเจ็ดวัน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เดินทัพกำแพงเมืองเจริโคเป็นเวลาเจ็ดวันและที่</a:t>
            </a:r>
          </a:p>
          <a:p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วันสุดท้ายก็ตะโกนดังๆ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7"/>
            <a:ext cx="87129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h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th" altLang="ko-KR" sz="2800">
                <a:solidFill>
                  <a:srgbClr val="FF0000"/>
                </a:solidFill>
              </a:rPr>
              <a:t>เดินทัพกำแพงเมืองเจริโคเป็นเวลาเจ็ดวันและที่</a:t>
            </a:r>
          </a:p>
          <a:p>
            <a:r xmlns:a="http://schemas.openxmlformats.org/drawingml/2006/main">
              <a:rPr lang="th" altLang="ko-KR" sz="2800">
                <a:solidFill>
                  <a:srgbClr val="FF0000"/>
                </a:solidFill>
              </a:rPr>
              <a:t>วันสุดท้ายก็ตะโกนดังๆ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5250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h" altLang="ko-KR" sz="4000">
                <a:solidFill>
                  <a:srgbClr val="FF0000"/>
                </a:solidFill>
              </a:rPr>
              <a:t>คำวันนี้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3269" y="11260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25112" y="90494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6414" y="1911636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h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ครั้งที่เจ็ด เมื่อปุโรหิตเป่าแตร โยชูวาสั่งประชาชนว่า "จงตะโกนเถิด เพราะพระเยโฮวาห์ได้ประทานเมืองนี้แก่ท่านแล้ว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โจชัว</a:t>
            </a:r>
            <a:r xmlns:a="http://schemas.openxmlformats.org/drawingml/2006/main">
              <a:rPr lang="t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6:16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6403546"/>
      </p:ext>
    </p:extLst>
  </p:cSld>
  <p:clrMapOvr>
    <a:masterClrMapping/>
  </p:clrMapOvr>
  <p:transition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NET" val="6.0.16"/>
  <p:tag name="AS_OS" val="Microsoft Windows NT 10.0.20348.0"/>
  <p:tag name="AS_RELEASE_DATE" val="2021.05.14"/>
  <p:tag name="AS_TITLE" val="Aspose.Slides for .NET Standard 2.0"/>
  <p:tag name="AS_VERSION" val="21.5"/>
</p:tagLst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Arial"/>
        <a:cs typeface="Arial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Arial"/>
        <a:cs typeface="Arial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1027</TotalTime>
  <Words>4457</Words>
  <Application>Microsoft Office PowerPoint</Application>
  <PresentationFormat>화면 슬라이드 쇼(4:3)</PresentationFormat>
  <Paragraphs>460</Paragraphs>
  <Slides>165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5</vt:i4>
      </vt:variant>
      <vt:variant>
        <vt:lpstr>슬라이드 제목</vt:lpstr>
      </vt:variant>
      <vt:variant>
        <vt:i4>165</vt:i4>
      </vt:variant>
    </vt:vector>
  </HeadingPairs>
  <TitlesOfParts>
    <vt:vector size="172" baseType="lpstr">
      <vt:lpstr>맑은 고딕</vt:lpstr>
      <vt:lpstr>Arial</vt:lpstr>
      <vt:lpstr>Office 테마</vt:lpstr>
      <vt:lpstr>Office 테마</vt:lpstr>
      <vt:lpstr>Office 테마</vt:lpstr>
      <vt:lpstr>Office 테마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leo</dc:creator>
  <cp:lastModifiedBy>LG</cp:lastModifiedBy>
  <cp:revision>60</cp:revision>
  <dcterms:created xsi:type="dcterms:W3CDTF">2014-11-24T05:13:47Z</dcterms:created>
  <dcterms:modified xsi:type="dcterms:W3CDTF">2023-09-25T07:41:07Z</dcterms:modified>
</cp:coreProperties>
</file>